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28"/>
  </p:notesMasterIdLst>
  <p:handoutMasterIdLst>
    <p:handoutMasterId r:id="rId29"/>
  </p:handoutMasterIdLst>
  <p:sldIdLst>
    <p:sldId id="385" r:id="rId2"/>
    <p:sldId id="386" r:id="rId3"/>
    <p:sldId id="387" r:id="rId4"/>
    <p:sldId id="389" r:id="rId5"/>
    <p:sldId id="392" r:id="rId6"/>
    <p:sldId id="388" r:id="rId7"/>
    <p:sldId id="394" r:id="rId8"/>
    <p:sldId id="395" r:id="rId9"/>
    <p:sldId id="399" r:id="rId10"/>
    <p:sldId id="397" r:id="rId11"/>
    <p:sldId id="393" r:id="rId12"/>
    <p:sldId id="404" r:id="rId13"/>
    <p:sldId id="405" r:id="rId14"/>
    <p:sldId id="406" r:id="rId15"/>
    <p:sldId id="407" r:id="rId16"/>
    <p:sldId id="408" r:id="rId17"/>
    <p:sldId id="400" r:id="rId18"/>
    <p:sldId id="403" r:id="rId19"/>
    <p:sldId id="409" r:id="rId20"/>
    <p:sldId id="412" r:id="rId21"/>
    <p:sldId id="413" r:id="rId22"/>
    <p:sldId id="414" r:id="rId23"/>
    <p:sldId id="415" r:id="rId24"/>
    <p:sldId id="416" r:id="rId25"/>
    <p:sldId id="411" r:id="rId26"/>
    <p:sldId id="390" r:id="rId27"/>
  </p:sldIdLst>
  <p:sldSz cx="9144000" cy="6858000" type="screen4x3"/>
  <p:notesSz cx="6858000" cy="9144000"/>
  <p:custDataLst>
    <p:tags r:id="rId30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D2D2FF"/>
    <a:srgbClr val="EAEAEA"/>
    <a:srgbClr val="DDDDDD"/>
    <a:srgbClr val="DCDCDC"/>
    <a:srgbClr val="29292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3" autoAdjust="0"/>
    <p:restoredTop sz="94660" autoAdjust="0"/>
  </p:normalViewPr>
  <p:slideViewPr>
    <p:cSldViewPr>
      <p:cViewPr varScale="1">
        <p:scale>
          <a:sx n="94" d="100"/>
          <a:sy n="94" d="100"/>
        </p:scale>
        <p:origin x="-108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AE7D27-F55D-45CF-B991-C18CA3FB56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8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D6D826-65B1-4E8C-AC06-DCB79A6EB0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362200" y="847270"/>
            <a:ext cx="64173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Visualization, DD2257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>
                <a:solidFill>
                  <a:srgbClr val="7F7F7F"/>
                </a:solidFill>
              </a:rPr>
              <a:t>Prof. Dr. Tino Weinkauf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2362200"/>
            <a:ext cx="6400800" cy="762000"/>
          </a:xfrm>
          <a:noFill/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3581400"/>
            <a:ext cx="6400800" cy="3124199"/>
          </a:xfrm>
          <a:noFill/>
        </p:spPr>
        <p:txBody>
          <a:bodyPr/>
          <a:lstStyle>
            <a:lvl1pPr marL="0" indent="0" algn="r"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16705050-5E38-4365-B3B3-74C11EED35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D:\Projekte\KTH\KTH Logo\RGB, Screen\KTH_Logotyp_RGB_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413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502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a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Shot\Mars\AroundMars\AroundMars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2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670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686800" cy="1143000"/>
          </a:xfrm>
          <a:solidFill>
            <a:schemeClr val="bg1">
              <a:alpha val="50000"/>
            </a:schemeClr>
          </a:solidFill>
        </p:spPr>
        <p:txBody>
          <a:bodyPr anchor="t" anchorCtr="0"/>
          <a:lstStyle>
            <a:lvl1pPr algn="ctr"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740569"/>
            <a:ext cx="8229600" cy="697832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>
                <a:tab pos="3886200" algn="r"/>
                <a:tab pos="4114800" algn="ctr"/>
                <a:tab pos="4343400" algn="l"/>
              </a:tabLst>
              <a:defRPr sz="2400" baseline="0"/>
            </a:lvl1pPr>
          </a:lstStyle>
          <a:p>
            <a:pPr algn="l">
              <a:tabLst>
                <a:tab pos="3886200" algn="r"/>
                <a:tab pos="4114800" algn="ctr"/>
                <a:tab pos="4343400" algn="l"/>
              </a:tabLst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549275"/>
            <a:ext cx="4244975" cy="5759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549275"/>
            <a:ext cx="4244975" cy="60960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4" y="1219199"/>
            <a:ext cx="4244975" cy="5105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8200" y="549275"/>
            <a:ext cx="4244975" cy="61404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rtl="0" eaLnBrk="1" fontAlgn="base" hangingPunct="1">
              <a:spcBef>
                <a:spcPct val="75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1219200"/>
            <a:ext cx="4244975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05200" y="152400"/>
            <a:ext cx="5410200" cy="6172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1" y="152400"/>
            <a:ext cx="3124200" cy="9144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601" y="1143000"/>
            <a:ext cx="3124200" cy="5181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Aft>
                <a:spcPct val="0"/>
              </a:spcAft>
              <a:buClrTx/>
              <a:buSzPct val="75000"/>
              <a:buFont typeface="Arial" pitchFamily="34" charset="0"/>
              <a:buChar char="●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15888"/>
            <a:ext cx="744537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549275"/>
            <a:ext cx="864235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die </a:t>
            </a:r>
            <a:r>
              <a:rPr lang="en-US" noProof="0" dirty="0" err="1" smtClean="0"/>
              <a:t>Formate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Vorlagentextes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50825" y="6453188"/>
            <a:ext cx="67595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i="1" dirty="0" smtClean="0">
                <a:solidFill>
                  <a:srgbClr val="7F7F7F"/>
                </a:solidFill>
              </a:rPr>
              <a:t>Visualization, Tino Weinkauf, KTH Stockholm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1200" b="1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75000"/>
        </a:spcBef>
        <a:spcAft>
          <a:spcPct val="0"/>
        </a:spcAft>
        <a:buClrTx/>
        <a:buSzPct val="100000"/>
        <a:buFont typeface="Arial" pitchFamily="34" charset="0"/>
        <a:buChar char="●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●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martmoney.com/map-of-the-market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of Trees </a:t>
            </a:r>
            <a:r>
              <a:rPr lang="en-US" dirty="0" smtClean="0"/>
              <a:t>(&amp; Graphs)</a:t>
            </a:r>
            <a:endParaRPr lang="en-GB" dirty="0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33825"/>
            <a:ext cx="6934200" cy="1439863"/>
          </a:xfrm>
        </p:spPr>
        <p:txBody>
          <a:bodyPr/>
          <a:lstStyle/>
          <a:p>
            <a:r>
              <a:rPr lang="en-US" dirty="0" smtClean="0"/>
              <a:t>with some help from </a:t>
            </a:r>
            <a:r>
              <a:rPr lang="en-US" dirty="0" err="1" smtClean="0"/>
              <a:t>Miriah</a:t>
            </a:r>
            <a:r>
              <a:rPr lang="en-US" dirty="0" smtClean="0"/>
              <a:t> Meyer (SCI, USA)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&amp; Trees: Definitions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concern of graph drawing is the spatial layout of nodes and edges</a:t>
            </a:r>
          </a:p>
          <a:p>
            <a:r>
              <a:rPr lang="en-US" dirty="0" smtClean="0"/>
              <a:t>Often (but not always) the goal is to effectively depict the graph structure</a:t>
            </a:r>
          </a:p>
          <a:p>
            <a:pPr lvl="1"/>
            <a:r>
              <a:rPr lang="en-US" dirty="0" smtClean="0"/>
              <a:t>connectivity, path-following</a:t>
            </a:r>
          </a:p>
          <a:p>
            <a:pPr lvl="1"/>
            <a:r>
              <a:rPr lang="en-US" dirty="0" smtClean="0"/>
              <a:t>network distance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ordering (e.g., hierarchy level)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Rooted trees</a:t>
            </a:r>
          </a:p>
          <a:p>
            <a:r>
              <a:rPr lang="en-US" dirty="0" smtClean="0"/>
              <a:t>Recursion </a:t>
            </a:r>
            <a:r>
              <a:rPr lang="en-US" dirty="0"/>
              <a:t>makes it elegant and fast to draw trees</a:t>
            </a:r>
          </a:p>
          <a:p>
            <a:r>
              <a:rPr lang="en-US" dirty="0" smtClean="0"/>
              <a:t>Approaches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node link</a:t>
            </a:r>
          </a:p>
          <a:p>
            <a:pPr lvl="1"/>
            <a:r>
              <a:rPr lang="en-US" dirty="0" smtClean="0"/>
              <a:t>indentation</a:t>
            </a:r>
            <a:endParaRPr lang="en-US" dirty="0"/>
          </a:p>
          <a:p>
            <a:pPr lvl="1"/>
            <a:r>
              <a:rPr lang="en-US" dirty="0" smtClean="0"/>
              <a:t>enclosure (</a:t>
            </a:r>
            <a:r>
              <a:rPr lang="en-US" dirty="0" err="1" smtClean="0"/>
              <a:t>treemaps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19800" y="3576798"/>
            <a:ext cx="1554471" cy="1728759"/>
            <a:chOff x="6741918" y="3860974"/>
            <a:chExt cx="1105049" cy="1228948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 rot="10800000">
              <a:off x="7196675" y="3985990"/>
              <a:ext cx="320677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>
              <a:off x="6877116" y="3985990"/>
              <a:ext cx="319559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H="1">
              <a:off x="6877116" y="4305226"/>
              <a:ext cx="11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>
              <a:off x="7391092" y="4305226"/>
              <a:ext cx="126259" cy="706561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rot="10800000">
              <a:off x="7517352" y="4305226"/>
              <a:ext cx="1944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val 18"/>
            <p:cNvSpPr>
              <a:spLocks/>
            </p:cNvSpPr>
            <p:nvPr/>
          </p:nvSpPr>
          <p:spPr bwMode="auto">
            <a:xfrm>
              <a:off x="7071533" y="3860974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3" name="Oval 19"/>
            <p:cNvSpPr>
              <a:spLocks/>
            </p:cNvSpPr>
            <p:nvPr/>
          </p:nvSpPr>
          <p:spPr bwMode="auto">
            <a:xfrm>
              <a:off x="7264833" y="4827612"/>
              <a:ext cx="262575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4" name="Oval 20"/>
            <p:cNvSpPr>
              <a:spLocks/>
            </p:cNvSpPr>
            <p:nvPr/>
          </p:nvSpPr>
          <p:spPr bwMode="auto">
            <a:xfrm>
              <a:off x="7391092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5" name="Oval 21"/>
            <p:cNvSpPr>
              <a:spLocks/>
            </p:cNvSpPr>
            <p:nvPr/>
          </p:nvSpPr>
          <p:spPr bwMode="auto">
            <a:xfrm>
              <a:off x="7585510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6" name="Oval 22"/>
            <p:cNvSpPr>
              <a:spLocks/>
            </p:cNvSpPr>
            <p:nvPr/>
          </p:nvSpPr>
          <p:spPr bwMode="auto">
            <a:xfrm>
              <a:off x="6741918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7" name="Oval 23"/>
            <p:cNvSpPr>
              <a:spLocks/>
            </p:cNvSpPr>
            <p:nvPr/>
          </p:nvSpPr>
          <p:spPr bwMode="auto">
            <a:xfrm>
              <a:off x="6741918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5989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smtClean="0"/>
              <a:t>Trees: Node-Link Diagrams</a:t>
            </a:r>
            <a:endParaRPr lang="en-US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nodes are distributed in space, connected by straight or curved lines</a:t>
            </a:r>
          </a:p>
          <a:p>
            <a:r>
              <a:rPr lang="en-US" smtClean="0"/>
              <a:t>typical approach is to use 2D space to break apart breadth and depth</a:t>
            </a:r>
          </a:p>
          <a:p>
            <a:r>
              <a:rPr lang="en-US" smtClean="0"/>
              <a:t>often space is used to communicate hierarchical orientation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019800" y="3576798"/>
            <a:ext cx="1554471" cy="1728759"/>
            <a:chOff x="6741918" y="3860974"/>
            <a:chExt cx="1105049" cy="1228948"/>
          </a:xfrm>
        </p:grpSpPr>
        <p:sp>
          <p:nvSpPr>
            <p:cNvPr id="8" name="Line 13"/>
            <p:cNvSpPr>
              <a:spLocks noChangeShapeType="1"/>
            </p:cNvSpPr>
            <p:nvPr/>
          </p:nvSpPr>
          <p:spPr bwMode="auto">
            <a:xfrm rot="10800000">
              <a:off x="7196675" y="3985990"/>
              <a:ext cx="320677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 flipH="1">
              <a:off x="6877116" y="3985990"/>
              <a:ext cx="319559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H="1">
              <a:off x="6877116" y="4305226"/>
              <a:ext cx="11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>
              <a:off x="7391092" y="4305226"/>
              <a:ext cx="126259" cy="706561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rot="10800000">
              <a:off x="7517352" y="4305226"/>
              <a:ext cx="1944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val 18"/>
            <p:cNvSpPr>
              <a:spLocks/>
            </p:cNvSpPr>
            <p:nvPr/>
          </p:nvSpPr>
          <p:spPr bwMode="auto">
            <a:xfrm>
              <a:off x="7071533" y="3860974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4" name="Oval 19"/>
            <p:cNvSpPr>
              <a:spLocks/>
            </p:cNvSpPr>
            <p:nvPr/>
          </p:nvSpPr>
          <p:spPr bwMode="auto">
            <a:xfrm>
              <a:off x="7264833" y="4827612"/>
              <a:ext cx="262575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5" name="Oval 20"/>
            <p:cNvSpPr>
              <a:spLocks/>
            </p:cNvSpPr>
            <p:nvPr/>
          </p:nvSpPr>
          <p:spPr bwMode="auto">
            <a:xfrm>
              <a:off x="7391092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6" name="Oval 21"/>
            <p:cNvSpPr>
              <a:spLocks/>
            </p:cNvSpPr>
            <p:nvPr/>
          </p:nvSpPr>
          <p:spPr bwMode="auto">
            <a:xfrm>
              <a:off x="7585510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7" name="Oval 22"/>
            <p:cNvSpPr>
              <a:spLocks/>
            </p:cNvSpPr>
            <p:nvPr/>
          </p:nvSpPr>
          <p:spPr bwMode="auto">
            <a:xfrm>
              <a:off x="6741918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8" name="Oval 23"/>
            <p:cNvSpPr>
              <a:spLocks/>
            </p:cNvSpPr>
            <p:nvPr/>
          </p:nvSpPr>
          <p:spPr bwMode="auto">
            <a:xfrm>
              <a:off x="6741918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1013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Node-Link Diagrams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repeatedly divide space for subtrees by leaf count</a:t>
            </a:r>
          </a:p>
          <a:p>
            <a:pPr lvl="1"/>
            <a:r>
              <a:rPr lang="en-US" smtClean="0"/>
              <a:t>breadth of tree along one dimension</a:t>
            </a:r>
          </a:p>
          <a:p>
            <a:pPr lvl="1"/>
            <a:r>
              <a:rPr lang="en-US" smtClean="0"/>
              <a:t>depth along the other dimension</a:t>
            </a:r>
          </a:p>
          <a:p>
            <a:r>
              <a:rPr lang="en-US" smtClean="0"/>
              <a:t>problem: exponential growth of breadth</a:t>
            </a:r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05200"/>
            <a:ext cx="5206008" cy="22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6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Node-Link </a:t>
            </a:r>
            <a:r>
              <a:rPr lang="en-US" dirty="0" smtClean="0"/>
              <a:t>Diagrams: REINGOLD-TILFORD type layouts</a:t>
            </a:r>
            <a:endParaRPr lang="en-US" dirty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goal</a:t>
            </a:r>
          </a:p>
          <a:p>
            <a:pPr lvl="1"/>
            <a:r>
              <a:rPr lang="en-US" smtClean="0"/>
              <a:t>make smarter use of space</a:t>
            </a:r>
          </a:p>
          <a:p>
            <a:pPr lvl="1"/>
            <a:r>
              <a:rPr lang="en-US" smtClean="0"/>
              <a:t>maximize density and symmetry</a:t>
            </a:r>
          </a:p>
          <a:p>
            <a:r>
              <a:rPr lang="en-US" smtClean="0"/>
              <a:t>design concerns</a:t>
            </a:r>
          </a:p>
          <a:p>
            <a:pPr lvl="1"/>
            <a:r>
              <a:rPr lang="en-US" smtClean="0"/>
              <a:t>clearly encode depth level</a:t>
            </a:r>
          </a:p>
          <a:p>
            <a:pPr lvl="1"/>
            <a:r>
              <a:rPr lang="en-US" smtClean="0"/>
              <a:t>no edge crossings</a:t>
            </a:r>
          </a:p>
          <a:p>
            <a:pPr lvl="1"/>
            <a:r>
              <a:rPr lang="en-US" smtClean="0"/>
              <a:t>isomorphic subtrees drawn identically</a:t>
            </a:r>
          </a:p>
          <a:p>
            <a:pPr lvl="1"/>
            <a:r>
              <a:rPr lang="en-US" smtClean="0"/>
              <a:t>compact</a:t>
            </a:r>
          </a:p>
          <a:p>
            <a:r>
              <a:rPr lang="en-US" smtClean="0"/>
              <a:t>approach</a:t>
            </a:r>
          </a:p>
          <a:p>
            <a:pPr lvl="1"/>
            <a:r>
              <a:rPr lang="en-US" smtClean="0"/>
              <a:t>bottom up recursive approach</a:t>
            </a:r>
          </a:p>
          <a:p>
            <a:pPr lvl="1"/>
            <a:r>
              <a:rPr lang="en-US" smtClean="0"/>
              <a:t>for each parent make sure every subtree is drawn</a:t>
            </a:r>
          </a:p>
          <a:p>
            <a:pPr lvl="1"/>
            <a:r>
              <a:rPr lang="en-US" smtClean="0"/>
              <a:t>pack subtrees as closely as possible</a:t>
            </a:r>
          </a:p>
          <a:p>
            <a:pPr lvl="1"/>
            <a:r>
              <a:rPr lang="en-US" smtClean="0"/>
              <a:t>center parent over subtrees </a:t>
            </a:r>
            <a:endParaRPr 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92" y="1717849"/>
            <a:ext cx="3018234" cy="3135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924800" y="5791200"/>
            <a:ext cx="973344" cy="914400"/>
            <a:chOff x="4085328" y="4941332"/>
            <a:chExt cx="973344" cy="914400"/>
          </a:xfrm>
        </p:grpSpPr>
        <p:sp>
          <p:nvSpPr>
            <p:cNvPr id="6" name="TextBox 5"/>
            <p:cNvSpPr txBox="1"/>
            <p:nvPr/>
          </p:nvSpPr>
          <p:spPr>
            <a:xfrm>
              <a:off x="4085328" y="5167700"/>
              <a:ext cx="973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exam</a:t>
              </a:r>
              <a:endParaRPr lang="en-US" sz="2400" b="1" dirty="0"/>
            </a:p>
          </p:txBody>
        </p:sp>
        <p:sp>
          <p:nvSpPr>
            <p:cNvPr id="7" name="&quot;No&quot; Symbol 6"/>
            <p:cNvSpPr/>
            <p:nvPr/>
          </p:nvSpPr>
          <p:spPr bwMode="auto">
            <a:xfrm>
              <a:off x="4114800" y="4941332"/>
              <a:ext cx="914400" cy="914400"/>
            </a:xfrm>
            <a:prstGeom prst="noSmoking">
              <a:avLst>
                <a:gd name="adj" fmla="val 7005"/>
              </a:avLst>
            </a:prstGeom>
            <a:solidFill>
              <a:srgbClr val="C0000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63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Node-Link </a:t>
            </a:r>
            <a:r>
              <a:rPr lang="en-US" dirty="0" smtClean="0"/>
              <a:t>Diagrams: Radial Layout</a:t>
            </a:r>
            <a:endParaRPr lang="en-US" dirty="0"/>
          </a:p>
        </p:txBody>
      </p:sp>
      <p:pic>
        <p:nvPicPr>
          <p:cNvPr id="10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91" y="1371600"/>
            <a:ext cx="466870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/>
          </p:cNvSpPr>
          <p:nvPr/>
        </p:nvSpPr>
        <p:spPr bwMode="auto">
          <a:xfrm>
            <a:off x="1981200" y="6210672"/>
            <a:ext cx="69730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rPr>
              <a:t>http://seeingcomplexity.wordpress.com/2011/02/05/hierarchical-edge-bundles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rPr>
              <a:t>/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urier New" pitchFamily="49" charset="0"/>
              <a:ea typeface="Gill Sans" charset="0"/>
              <a:cs typeface="Courier New" pitchFamily="49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node-link </a:t>
            </a:r>
            <a:r>
              <a:rPr lang="en-US" dirty="0" smtClean="0"/>
              <a:t>diagram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smtClean="0"/>
              <a:t>polar coordinates</a:t>
            </a:r>
          </a:p>
          <a:p>
            <a:r>
              <a:rPr lang="en-US" dirty="0" smtClean="0"/>
              <a:t>radius encodes </a:t>
            </a:r>
            <a:r>
              <a:rPr lang="en-US" dirty="0" smtClean="0"/>
              <a:t>depth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root in center</a:t>
            </a:r>
          </a:p>
          <a:p>
            <a:r>
              <a:rPr lang="en-US" dirty="0" smtClean="0"/>
              <a:t>angular </a:t>
            </a:r>
            <a:r>
              <a:rPr lang="en-US" dirty="0" smtClean="0"/>
              <a:t>sectors</a:t>
            </a:r>
            <a:br>
              <a:rPr lang="en-US" dirty="0" smtClean="0"/>
            </a:br>
            <a:r>
              <a:rPr lang="en-US" dirty="0" smtClean="0"/>
              <a:t>assigned </a:t>
            </a:r>
            <a:r>
              <a:rPr lang="en-US" dirty="0" smtClean="0"/>
              <a:t>to subtrees</a:t>
            </a:r>
          </a:p>
          <a:p>
            <a:r>
              <a:rPr lang="en-US" dirty="0" err="1" smtClean="0"/>
              <a:t>Reingold-Tilford</a:t>
            </a:r>
            <a:r>
              <a:rPr lang="en-US" dirty="0" smtClean="0"/>
              <a:t> can be applied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Node-Link Diagrams: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tree breadth often grows exponentially</a:t>
            </a:r>
          </a:p>
          <a:p>
            <a:pPr lvl="1"/>
            <a:r>
              <a:rPr lang="en-US" dirty="0" smtClean="0"/>
              <a:t>quickly run out of space!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hyperbolic layout</a:t>
            </a:r>
          </a:p>
          <a:p>
            <a:pPr lvl="1"/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scrolling or panning</a:t>
            </a:r>
          </a:p>
          <a:p>
            <a:pPr lvl="1"/>
            <a:r>
              <a:rPr lang="en-US" dirty="0" smtClean="0"/>
              <a:t>zooming</a:t>
            </a:r>
            <a:endParaRPr lang="en-US" dirty="0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" y="4488314"/>
            <a:ext cx="5019973" cy="206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/>
          </p:cNvSpPr>
          <p:nvPr/>
        </p:nvSpPr>
        <p:spPr bwMode="auto">
          <a:xfrm>
            <a:off x="5090313" y="4875312"/>
            <a:ext cx="369331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rPr>
              <a:t>http://www.caida.org/tools/visualization/walrus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rPr>
              <a:t>/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ourier New" pitchFamily="49" charset="0"/>
              <a:ea typeface="Gill Sans" charset="0"/>
              <a:cs typeface="Courier New" pitchFamily="49" charset="0"/>
            </a:endParaRPr>
          </a:p>
        </p:txBody>
      </p:sp>
      <p:sp>
        <p:nvSpPr>
          <p:cNvPr id="52230" name="Rectangle 6"/>
          <p:cNvSpPr>
            <a:spLocks/>
          </p:cNvSpPr>
          <p:nvPr/>
        </p:nvSpPr>
        <p:spPr bwMode="auto">
          <a:xfrm>
            <a:off x="634082" y="6551712"/>
            <a:ext cx="37702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rPr>
              <a:t>http://vis.stanford.edu/papers/doitrees-revisited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72" y="656955"/>
            <a:ext cx="3810000" cy="413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3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smtClean="0"/>
              <a:t>Trees: Indentation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place all items along vertically spaced rows</a:t>
            </a:r>
          </a:p>
          <a:p>
            <a:r>
              <a:rPr lang="en-US" dirty="0" smtClean="0"/>
              <a:t>indentation used to show parent/child relationships</a:t>
            </a:r>
          </a:p>
          <a:p>
            <a:r>
              <a:rPr lang="en-US" dirty="0" smtClean="0"/>
              <a:t>commonly used as a component in an interface</a:t>
            </a:r>
          </a:p>
          <a:p>
            <a:r>
              <a:rPr lang="en-US" dirty="0" smtClean="0"/>
              <a:t>resembles a sorted list</a:t>
            </a:r>
          </a:p>
          <a:p>
            <a:r>
              <a:rPr lang="en-US" dirty="0" smtClean="0"/>
              <a:t>breadth and depth contend for space</a:t>
            </a:r>
          </a:p>
          <a:p>
            <a:r>
              <a:rPr lang="en-US" dirty="0" smtClean="0"/>
              <a:t>often requires a great deal of scrolling</a:t>
            </a:r>
            <a:endParaRPr lang="en-US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9332" y="549275"/>
            <a:ext cx="4102711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24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smtClean="0"/>
              <a:t>Indentation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Trees </a:t>
            </a:r>
            <a:r>
              <a:rPr lang="en-US" dirty="0"/>
              <a:t>are usually large and unbalanced</a:t>
            </a:r>
          </a:p>
          <a:p>
            <a:r>
              <a:rPr lang="en-US" dirty="0"/>
              <a:t>How to use the rectangular screen space optimally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709458" y="762000"/>
            <a:ext cx="4129742" cy="5105400"/>
            <a:chOff x="5181600" y="685800"/>
            <a:chExt cx="3829050" cy="4733669"/>
          </a:xfrm>
        </p:grpSpPr>
        <p:pic>
          <p:nvPicPr>
            <p:cNvPr id="34" name="Picture 8" descr="D:\Projekte\Vorlesungen\2012 WS Scientific Visualization\Lecture20\bl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132012"/>
              <a:ext cx="3829050" cy="328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1" descr="D:\Projekte\Vorlesungen\2012 WS Scientific Visualization\Lecture20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685800"/>
              <a:ext cx="1845342" cy="3498850"/>
            </a:xfrm>
            <a:prstGeom prst="rect">
              <a:avLst/>
            </a:prstGeom>
            <a:noFill/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D:\Projekte\Vorlesungen\2012 WS Scientific Visualization\Lecture20\bl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94362"/>
            <a:stretch/>
          </p:blipFill>
          <p:spPr bwMode="auto">
            <a:xfrm>
              <a:off x="5181600" y="2132012"/>
              <a:ext cx="3829050" cy="18530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839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smtClean="0"/>
              <a:t>Trees: </a:t>
            </a:r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structure using spatial enclosure</a:t>
            </a:r>
          </a:p>
          <a:p>
            <a:pPr lvl="1"/>
            <a:r>
              <a:rPr lang="en-US" dirty="0" smtClean="0"/>
              <a:t>often referred to as </a:t>
            </a:r>
            <a:r>
              <a:rPr lang="en-US" b="1" dirty="0" err="1" smtClean="0"/>
              <a:t>treemaps</a:t>
            </a:r>
            <a:endParaRPr lang="en-US" b="1" dirty="0" smtClean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provides single view of entire tree</a:t>
            </a:r>
          </a:p>
          <a:p>
            <a:pPr lvl="1"/>
            <a:r>
              <a:rPr lang="en-US" dirty="0" smtClean="0"/>
              <a:t>easier to spot small / large nodes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difficult to accurately read depth</a:t>
            </a:r>
            <a:endParaRPr lang="en-US" dirty="0"/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3170039" y="5243810"/>
            <a:ext cx="473273" cy="59828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 rot="10800000" flipH="1">
            <a:off x="2696766" y="5243810"/>
            <a:ext cx="473273" cy="59828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3" name="Oval 5"/>
          <p:cNvSpPr>
            <a:spLocks/>
          </p:cNvSpPr>
          <p:nvPr/>
        </p:nvSpPr>
        <p:spPr bwMode="auto">
          <a:xfrm>
            <a:off x="2518172" y="5663506"/>
            <a:ext cx="357188" cy="3571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4" name="Oval 6"/>
          <p:cNvSpPr>
            <a:spLocks/>
          </p:cNvSpPr>
          <p:nvPr/>
        </p:nvSpPr>
        <p:spPr bwMode="auto">
          <a:xfrm>
            <a:off x="3464719" y="5663506"/>
            <a:ext cx="357188" cy="3571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5" name="Rectangle 7"/>
          <p:cNvSpPr>
            <a:spLocks/>
          </p:cNvSpPr>
          <p:nvPr/>
        </p:nvSpPr>
        <p:spPr bwMode="auto">
          <a:xfrm>
            <a:off x="5197078" y="4297263"/>
            <a:ext cx="1902024" cy="1607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6" name="Rectangle 8"/>
          <p:cNvSpPr>
            <a:spLocks/>
          </p:cNvSpPr>
          <p:nvPr/>
        </p:nvSpPr>
        <p:spPr bwMode="auto">
          <a:xfrm>
            <a:off x="5250657" y="4350841"/>
            <a:ext cx="830461" cy="14912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7" name="Rectangle 9"/>
          <p:cNvSpPr>
            <a:spLocks/>
          </p:cNvSpPr>
          <p:nvPr/>
        </p:nvSpPr>
        <p:spPr bwMode="auto">
          <a:xfrm>
            <a:off x="6206133" y="4350841"/>
            <a:ext cx="830461" cy="14912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2696766" y="4654451"/>
            <a:ext cx="473273" cy="59828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 rot="10800000" flipH="1">
            <a:off x="2214562" y="4654451"/>
            <a:ext cx="473273" cy="59828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0" name="Oval 12"/>
          <p:cNvSpPr>
            <a:spLocks/>
          </p:cNvSpPr>
          <p:nvPr/>
        </p:nvSpPr>
        <p:spPr bwMode="auto">
          <a:xfrm>
            <a:off x="2035969" y="5065217"/>
            <a:ext cx="357188" cy="3571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1" name="Oval 13"/>
          <p:cNvSpPr>
            <a:spLocks/>
          </p:cNvSpPr>
          <p:nvPr/>
        </p:nvSpPr>
        <p:spPr bwMode="auto">
          <a:xfrm>
            <a:off x="2991445" y="5065217"/>
            <a:ext cx="357188" cy="3571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2" name="Oval 14"/>
          <p:cNvSpPr>
            <a:spLocks/>
          </p:cNvSpPr>
          <p:nvPr/>
        </p:nvSpPr>
        <p:spPr bwMode="auto">
          <a:xfrm>
            <a:off x="2518172" y="4475857"/>
            <a:ext cx="357188" cy="3571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3" name="Rectangle 15"/>
          <p:cNvSpPr>
            <a:spLocks/>
          </p:cNvSpPr>
          <p:nvPr/>
        </p:nvSpPr>
        <p:spPr bwMode="auto">
          <a:xfrm>
            <a:off x="4063008" y="4877693"/>
            <a:ext cx="544711" cy="60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2144"/>
              </a:spcBef>
            </a:pPr>
            <a:r>
              <a:rPr lang="en-US" sz="3700">
                <a:ea typeface="Gill Sans" charset="0"/>
                <a:cs typeface="Gill Sans" charset="0"/>
              </a:rPr>
              <a:t>=</a:t>
            </a:r>
          </a:p>
        </p:txBody>
      </p:sp>
      <p:sp>
        <p:nvSpPr>
          <p:cNvPr id="53264" name="Rectangle 16"/>
          <p:cNvSpPr>
            <a:spLocks/>
          </p:cNvSpPr>
          <p:nvPr/>
        </p:nvSpPr>
        <p:spPr bwMode="auto">
          <a:xfrm>
            <a:off x="6268641" y="4770537"/>
            <a:ext cx="714375" cy="4732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5" name="Rectangle 17"/>
          <p:cNvSpPr>
            <a:spLocks/>
          </p:cNvSpPr>
          <p:nvPr/>
        </p:nvSpPr>
        <p:spPr bwMode="auto">
          <a:xfrm>
            <a:off x="6268641" y="5306318"/>
            <a:ext cx="714375" cy="4732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266" name="Rectangle 18"/>
          <p:cNvSpPr>
            <a:spLocks/>
          </p:cNvSpPr>
          <p:nvPr/>
        </p:nvSpPr>
        <p:spPr bwMode="auto">
          <a:xfrm>
            <a:off x="2518172" y="4435673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A</a:t>
            </a:r>
          </a:p>
        </p:txBody>
      </p:sp>
      <p:sp>
        <p:nvSpPr>
          <p:cNvPr id="53267" name="Rectangle 19"/>
          <p:cNvSpPr>
            <a:spLocks/>
          </p:cNvSpPr>
          <p:nvPr/>
        </p:nvSpPr>
        <p:spPr bwMode="auto">
          <a:xfrm>
            <a:off x="2982516" y="5033963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C</a:t>
            </a:r>
          </a:p>
        </p:txBody>
      </p:sp>
      <p:sp>
        <p:nvSpPr>
          <p:cNvPr id="53268" name="Rectangle 20"/>
          <p:cNvSpPr>
            <a:spLocks/>
          </p:cNvSpPr>
          <p:nvPr/>
        </p:nvSpPr>
        <p:spPr bwMode="auto">
          <a:xfrm>
            <a:off x="2518172" y="5623322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D</a:t>
            </a:r>
          </a:p>
        </p:txBody>
      </p:sp>
      <p:sp>
        <p:nvSpPr>
          <p:cNvPr id="53269" name="Rectangle 21"/>
          <p:cNvSpPr>
            <a:spLocks/>
          </p:cNvSpPr>
          <p:nvPr/>
        </p:nvSpPr>
        <p:spPr bwMode="auto">
          <a:xfrm>
            <a:off x="3464719" y="5623322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E</a:t>
            </a:r>
          </a:p>
        </p:txBody>
      </p:sp>
      <p:sp>
        <p:nvSpPr>
          <p:cNvPr id="53270" name="Rectangle 22"/>
          <p:cNvSpPr>
            <a:spLocks/>
          </p:cNvSpPr>
          <p:nvPr/>
        </p:nvSpPr>
        <p:spPr bwMode="auto">
          <a:xfrm>
            <a:off x="5152430" y="3962400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latin typeface="Georgia" charset="0"/>
                <a:ea typeface="Georgia" charset="0"/>
                <a:cs typeface="Georgia" charset="0"/>
                <a:sym typeface="Georgia" charset="0"/>
              </a:rPr>
              <a:t>A</a:t>
            </a:r>
          </a:p>
        </p:txBody>
      </p:sp>
      <p:sp>
        <p:nvSpPr>
          <p:cNvPr id="53271" name="Rectangle 23"/>
          <p:cNvSpPr>
            <a:spLocks/>
          </p:cNvSpPr>
          <p:nvPr/>
        </p:nvSpPr>
        <p:spPr bwMode="auto">
          <a:xfrm>
            <a:off x="6241852" y="4346377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C</a:t>
            </a:r>
          </a:p>
        </p:txBody>
      </p:sp>
      <p:sp>
        <p:nvSpPr>
          <p:cNvPr id="53272" name="Rectangle 24"/>
          <p:cNvSpPr>
            <a:spLocks/>
          </p:cNvSpPr>
          <p:nvPr/>
        </p:nvSpPr>
        <p:spPr bwMode="auto">
          <a:xfrm>
            <a:off x="2027039" y="5042892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B</a:t>
            </a:r>
          </a:p>
        </p:txBody>
      </p:sp>
      <p:sp>
        <p:nvSpPr>
          <p:cNvPr id="53273" name="Rectangle 25"/>
          <p:cNvSpPr>
            <a:spLocks/>
          </p:cNvSpPr>
          <p:nvPr/>
        </p:nvSpPr>
        <p:spPr bwMode="auto">
          <a:xfrm>
            <a:off x="5286375" y="4346377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B</a:t>
            </a:r>
          </a:p>
        </p:txBody>
      </p:sp>
      <p:sp>
        <p:nvSpPr>
          <p:cNvPr id="53274" name="Rectangle 26"/>
          <p:cNvSpPr>
            <a:spLocks/>
          </p:cNvSpPr>
          <p:nvPr/>
        </p:nvSpPr>
        <p:spPr bwMode="auto">
          <a:xfrm>
            <a:off x="6268641" y="4703564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D</a:t>
            </a:r>
          </a:p>
        </p:txBody>
      </p:sp>
      <p:sp>
        <p:nvSpPr>
          <p:cNvPr id="53275" name="Rectangle 27"/>
          <p:cNvSpPr>
            <a:spLocks/>
          </p:cNvSpPr>
          <p:nvPr/>
        </p:nvSpPr>
        <p:spPr bwMode="auto">
          <a:xfrm>
            <a:off x="6268641" y="5239345"/>
            <a:ext cx="366117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818"/>
              </a:spcBef>
            </a:pPr>
            <a:r>
              <a:rPr lang="en-US" sz="2300" b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30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&amp; Trees: Some Examples</a:t>
            </a:r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890" y="549275"/>
            <a:ext cx="5910220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52400"/>
            <a:ext cx="41921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http://www.bonkersworld.net/organizational-charts/</a:t>
            </a:r>
          </a:p>
        </p:txBody>
      </p:sp>
    </p:spTree>
    <p:extLst>
      <p:ext uri="{BB962C8B-B14F-4D97-AF65-F5344CB8AC3E}">
        <p14:creationId xmlns:p14="http://schemas.microsoft.com/office/powerpoint/2010/main" val="3330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recursively fill space based on a size metric for nodes</a:t>
            </a:r>
          </a:p>
          <a:p>
            <a:r>
              <a:rPr lang="en-US" dirty="0" smtClean="0"/>
              <a:t>enclosure indicates hierarchy</a:t>
            </a:r>
          </a:p>
          <a:p>
            <a:r>
              <a:rPr lang="en-US" dirty="0" smtClean="0"/>
              <a:t>additional measures can control aspect ratio of </a:t>
            </a:r>
            <a:r>
              <a:rPr lang="en-US" dirty="0" smtClean="0"/>
              <a:t>cells</a:t>
            </a:r>
          </a:p>
          <a:p>
            <a:r>
              <a:rPr lang="en-US" dirty="0" smtClean="0"/>
              <a:t>Slice and Dice: alternate segmentation in horizontal and vertical direction</a:t>
            </a:r>
            <a:endParaRPr lang="en-US" dirty="0" smtClean="0"/>
          </a:p>
        </p:txBody>
      </p:sp>
      <p:grpSp>
        <p:nvGrpSpPr>
          <p:cNvPr id="54298" name="Group 26"/>
          <p:cNvGrpSpPr>
            <a:grpSpLocks/>
          </p:cNvGrpSpPr>
          <p:nvPr/>
        </p:nvGrpSpPr>
        <p:grpSpPr bwMode="auto">
          <a:xfrm>
            <a:off x="1600200" y="3581400"/>
            <a:ext cx="1794867" cy="2321719"/>
            <a:chOff x="0" y="0"/>
            <a:chExt cx="1608" cy="2080"/>
          </a:xfrm>
        </p:grpSpPr>
        <p:sp>
          <p:nvSpPr>
            <p:cNvPr id="54275" name="Line 3"/>
            <p:cNvSpPr>
              <a:spLocks noChangeShapeType="1"/>
            </p:cNvSpPr>
            <p:nvPr/>
          </p:nvSpPr>
          <p:spPr bwMode="auto">
            <a:xfrm rot="10800000" flipH="1">
              <a:off x="376" y="1232"/>
              <a:ext cx="216" cy="6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76" name="Line 4"/>
            <p:cNvSpPr>
              <a:spLocks noChangeShapeType="1"/>
            </p:cNvSpPr>
            <p:nvPr/>
          </p:nvSpPr>
          <p:spPr bwMode="auto">
            <a:xfrm rot="10800000">
              <a:off x="592" y="1232"/>
              <a:ext cx="216" cy="6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1016" y="640"/>
              <a:ext cx="1" cy="58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78" name="Line 6"/>
            <p:cNvSpPr>
              <a:spLocks noChangeShapeType="1"/>
            </p:cNvSpPr>
            <p:nvPr/>
          </p:nvSpPr>
          <p:spPr bwMode="auto">
            <a:xfrm>
              <a:off x="1016" y="696"/>
              <a:ext cx="424" cy="53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79" name="Line 7"/>
            <p:cNvSpPr>
              <a:spLocks noChangeShapeType="1"/>
            </p:cNvSpPr>
            <p:nvPr/>
          </p:nvSpPr>
          <p:spPr bwMode="auto">
            <a:xfrm rot="10800000" flipH="1">
              <a:off x="592" y="696"/>
              <a:ext cx="424" cy="53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0" name="Oval 8"/>
            <p:cNvSpPr>
              <a:spLocks/>
            </p:cNvSpPr>
            <p:nvPr/>
          </p:nvSpPr>
          <p:spPr bwMode="auto">
            <a:xfrm>
              <a:off x="432" y="1072"/>
              <a:ext cx="320" cy="320"/>
            </a:xfrm>
            <a:prstGeom prst="ellipse">
              <a:avLst/>
            </a:prstGeom>
            <a:solidFill>
              <a:srgbClr val="A0D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1" name="Oval 9"/>
            <p:cNvSpPr>
              <a:spLocks/>
            </p:cNvSpPr>
            <p:nvPr/>
          </p:nvSpPr>
          <p:spPr bwMode="auto">
            <a:xfrm>
              <a:off x="1280" y="1072"/>
              <a:ext cx="320" cy="320"/>
            </a:xfrm>
            <a:prstGeom prst="ellipse">
              <a:avLst/>
            </a:prstGeom>
            <a:solidFill>
              <a:srgbClr val="A0D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2" name="Line 10"/>
            <p:cNvSpPr>
              <a:spLocks noChangeShapeType="1"/>
            </p:cNvSpPr>
            <p:nvPr/>
          </p:nvSpPr>
          <p:spPr bwMode="auto">
            <a:xfrm>
              <a:off x="592" y="160"/>
              <a:ext cx="424" cy="53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3" name="Line 11"/>
            <p:cNvSpPr>
              <a:spLocks noChangeShapeType="1"/>
            </p:cNvSpPr>
            <p:nvPr/>
          </p:nvSpPr>
          <p:spPr bwMode="auto">
            <a:xfrm rot="10800000" flipH="1">
              <a:off x="160" y="160"/>
              <a:ext cx="424" cy="53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4" name="Oval 12"/>
            <p:cNvSpPr>
              <a:spLocks/>
            </p:cNvSpPr>
            <p:nvPr/>
          </p:nvSpPr>
          <p:spPr bwMode="auto">
            <a:xfrm>
              <a:off x="0" y="536"/>
              <a:ext cx="320" cy="320"/>
            </a:xfrm>
            <a:prstGeom prst="ellipse">
              <a:avLst/>
            </a:prstGeom>
            <a:solidFill>
              <a:srgbClr val="E3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5" name="Oval 13"/>
            <p:cNvSpPr>
              <a:spLocks/>
            </p:cNvSpPr>
            <p:nvPr/>
          </p:nvSpPr>
          <p:spPr bwMode="auto">
            <a:xfrm>
              <a:off x="856" y="536"/>
              <a:ext cx="320" cy="320"/>
            </a:xfrm>
            <a:prstGeom prst="ellipse">
              <a:avLst/>
            </a:prstGeom>
            <a:solidFill>
              <a:srgbClr val="E3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6" name="Oval 14"/>
            <p:cNvSpPr>
              <a:spLocks/>
            </p:cNvSpPr>
            <p:nvPr/>
          </p:nvSpPr>
          <p:spPr bwMode="auto">
            <a:xfrm>
              <a:off x="432" y="0"/>
              <a:ext cx="320" cy="320"/>
            </a:xfrm>
            <a:prstGeom prst="ellipse">
              <a:avLst/>
            </a:prstGeom>
            <a:solidFill>
              <a:srgbClr val="EB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7" name="Rectangle 15"/>
            <p:cNvSpPr>
              <a:spLocks/>
            </p:cNvSpPr>
            <p:nvPr/>
          </p:nvSpPr>
          <p:spPr bwMode="auto">
            <a:xfrm>
              <a:off x="413" y="54"/>
              <a:ext cx="3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A:10</a:t>
              </a:r>
            </a:p>
          </p:txBody>
        </p:sp>
        <p:sp>
          <p:nvSpPr>
            <p:cNvPr id="54288" name="Rectangle 16"/>
            <p:cNvSpPr>
              <a:spLocks/>
            </p:cNvSpPr>
            <p:nvPr/>
          </p:nvSpPr>
          <p:spPr bwMode="auto">
            <a:xfrm>
              <a:off x="0" y="580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 dirty="0">
                  <a:solidFill>
                    <a:srgbClr val="000000"/>
                  </a:solidFill>
                  <a:ea typeface="Gill Sans" charset="0"/>
                  <a:cs typeface="Gill Sans" charset="0"/>
                </a:rPr>
                <a:t>C:3</a:t>
              </a:r>
            </a:p>
          </p:txBody>
        </p:sp>
        <p:sp>
          <p:nvSpPr>
            <p:cNvPr id="54289" name="Rectangle 17"/>
            <p:cNvSpPr>
              <a:spLocks/>
            </p:cNvSpPr>
            <p:nvPr/>
          </p:nvSpPr>
          <p:spPr bwMode="auto">
            <a:xfrm>
              <a:off x="432" y="1116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D:3</a:t>
              </a:r>
            </a:p>
          </p:txBody>
        </p:sp>
        <p:sp>
          <p:nvSpPr>
            <p:cNvPr id="54290" name="Rectangle 18"/>
            <p:cNvSpPr>
              <a:spLocks/>
            </p:cNvSpPr>
            <p:nvPr/>
          </p:nvSpPr>
          <p:spPr bwMode="auto">
            <a:xfrm>
              <a:off x="856" y="580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B:7</a:t>
              </a:r>
            </a:p>
          </p:txBody>
        </p:sp>
        <p:sp>
          <p:nvSpPr>
            <p:cNvPr id="54291" name="Oval 19"/>
            <p:cNvSpPr>
              <a:spLocks/>
            </p:cNvSpPr>
            <p:nvPr/>
          </p:nvSpPr>
          <p:spPr bwMode="auto">
            <a:xfrm>
              <a:off x="856" y="1072"/>
              <a:ext cx="320" cy="320"/>
            </a:xfrm>
            <a:prstGeom prst="ellipse">
              <a:avLst/>
            </a:prstGeom>
            <a:solidFill>
              <a:srgbClr val="A0D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92" name="Rectangle 20"/>
            <p:cNvSpPr>
              <a:spLocks/>
            </p:cNvSpPr>
            <p:nvPr/>
          </p:nvSpPr>
          <p:spPr bwMode="auto">
            <a:xfrm>
              <a:off x="856" y="1116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E:1</a:t>
              </a:r>
            </a:p>
          </p:txBody>
        </p:sp>
        <p:sp>
          <p:nvSpPr>
            <p:cNvPr id="54293" name="Rectangle 21"/>
            <p:cNvSpPr>
              <a:spLocks/>
            </p:cNvSpPr>
            <p:nvPr/>
          </p:nvSpPr>
          <p:spPr bwMode="auto">
            <a:xfrm>
              <a:off x="1280" y="1116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F:3</a:t>
              </a:r>
            </a:p>
          </p:txBody>
        </p:sp>
        <p:sp>
          <p:nvSpPr>
            <p:cNvPr id="54294" name="Oval 22"/>
            <p:cNvSpPr>
              <a:spLocks/>
            </p:cNvSpPr>
            <p:nvPr/>
          </p:nvSpPr>
          <p:spPr bwMode="auto">
            <a:xfrm>
              <a:off x="640" y="1760"/>
              <a:ext cx="320" cy="320"/>
            </a:xfrm>
            <a:prstGeom prst="ellipse">
              <a:avLst/>
            </a:prstGeom>
            <a:solidFill>
              <a:srgbClr val="57B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95" name="Oval 23"/>
            <p:cNvSpPr>
              <a:spLocks/>
            </p:cNvSpPr>
            <p:nvPr/>
          </p:nvSpPr>
          <p:spPr bwMode="auto">
            <a:xfrm>
              <a:off x="216" y="1760"/>
              <a:ext cx="320" cy="320"/>
            </a:xfrm>
            <a:prstGeom prst="ellipse">
              <a:avLst/>
            </a:prstGeom>
            <a:solidFill>
              <a:srgbClr val="57B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96" name="Rectangle 24"/>
            <p:cNvSpPr>
              <a:spLocks/>
            </p:cNvSpPr>
            <p:nvPr/>
          </p:nvSpPr>
          <p:spPr bwMode="auto">
            <a:xfrm>
              <a:off x="216" y="1804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G:1</a:t>
              </a:r>
            </a:p>
          </p:txBody>
        </p:sp>
        <p:sp>
          <p:nvSpPr>
            <p:cNvPr id="54297" name="Rectangle 25"/>
            <p:cNvSpPr>
              <a:spLocks/>
            </p:cNvSpPr>
            <p:nvPr/>
          </p:nvSpPr>
          <p:spPr bwMode="auto">
            <a:xfrm>
              <a:off x="640" y="1804"/>
              <a:ext cx="32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1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H:2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4313039" y="3882778"/>
            <a:ext cx="3393281" cy="201141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6998" y="4644556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313039" y="3844826"/>
            <a:ext cx="3393281" cy="2058293"/>
            <a:chOff x="4313039" y="3428107"/>
            <a:chExt cx="3393281" cy="2058293"/>
          </a:xfrm>
        </p:grpSpPr>
        <p:grpSp>
          <p:nvGrpSpPr>
            <p:cNvPr id="54301" name="Group 29"/>
            <p:cNvGrpSpPr>
              <a:grpSpLocks/>
            </p:cNvGrpSpPr>
            <p:nvPr/>
          </p:nvGrpSpPr>
          <p:grpSpPr bwMode="auto">
            <a:xfrm>
              <a:off x="4313039" y="3459361"/>
              <a:ext cx="3393281" cy="2027039"/>
              <a:chOff x="0" y="0"/>
              <a:chExt cx="3040" cy="1816"/>
            </a:xfrm>
          </p:grpSpPr>
          <p:sp>
            <p:nvSpPr>
              <p:cNvPr id="54299" name="Rectangle 27"/>
              <p:cNvSpPr>
                <a:spLocks/>
              </p:cNvSpPr>
              <p:nvPr/>
            </p:nvSpPr>
            <p:spPr bwMode="auto">
              <a:xfrm>
                <a:off x="0" y="0"/>
                <a:ext cx="1016" cy="1816"/>
              </a:xfrm>
              <a:prstGeom prst="rect">
                <a:avLst/>
              </a:prstGeom>
              <a:solidFill>
                <a:srgbClr val="E3F2F3"/>
              </a:solidFill>
              <a:ln w="25400" cap="flat">
                <a:solidFill>
                  <a:srgbClr val="999999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300" name="Rectangle 28"/>
              <p:cNvSpPr>
                <a:spLocks/>
              </p:cNvSpPr>
              <p:nvPr/>
            </p:nvSpPr>
            <p:spPr bwMode="auto">
              <a:xfrm>
                <a:off x="1016" y="0"/>
                <a:ext cx="2024" cy="1816"/>
              </a:xfrm>
              <a:prstGeom prst="rect">
                <a:avLst/>
              </a:prstGeom>
              <a:solidFill>
                <a:srgbClr val="E3F2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54302" name="Rectangle 30"/>
            <p:cNvSpPr>
              <a:spLocks/>
            </p:cNvSpPr>
            <p:nvPr/>
          </p:nvSpPr>
          <p:spPr bwMode="auto">
            <a:xfrm>
              <a:off x="5447109" y="3459361"/>
              <a:ext cx="366117" cy="196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800"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54303" name="Rectangle 31"/>
            <p:cNvSpPr>
              <a:spLocks/>
            </p:cNvSpPr>
            <p:nvPr/>
          </p:nvSpPr>
          <p:spPr bwMode="auto">
            <a:xfrm>
              <a:off x="4313039" y="3428107"/>
              <a:ext cx="366117" cy="258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300" dirty="0">
                  <a:solidFill>
                    <a:srgbClr val="000000"/>
                  </a:solidFill>
                  <a:ea typeface="Gill Sans" charset="0"/>
                  <a:cs typeface="Gill Sans" charset="0"/>
                </a:rPr>
                <a:t>C</a:t>
              </a:r>
            </a:p>
          </p:txBody>
        </p:sp>
      </p:grpSp>
      <p:grpSp>
        <p:nvGrpSpPr>
          <p:cNvPr id="54311" name="Group 39"/>
          <p:cNvGrpSpPr>
            <a:grpSpLocks/>
          </p:cNvGrpSpPr>
          <p:nvPr/>
        </p:nvGrpSpPr>
        <p:grpSpPr bwMode="auto">
          <a:xfrm>
            <a:off x="5447109" y="3876080"/>
            <a:ext cx="2259211" cy="2018109"/>
            <a:chOff x="0" y="0"/>
            <a:chExt cx="2024" cy="1808"/>
          </a:xfrm>
        </p:grpSpPr>
        <p:sp>
          <p:nvSpPr>
            <p:cNvPr id="54305" name="Rectangle 33"/>
            <p:cNvSpPr>
              <a:spLocks/>
            </p:cNvSpPr>
            <p:nvPr/>
          </p:nvSpPr>
          <p:spPr bwMode="auto">
            <a:xfrm>
              <a:off x="0" y="0"/>
              <a:ext cx="2024" cy="744"/>
            </a:xfrm>
            <a:prstGeom prst="rect">
              <a:avLst/>
            </a:prstGeom>
            <a:solidFill>
              <a:srgbClr val="A0D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6" name="Rectangle 34"/>
            <p:cNvSpPr>
              <a:spLocks/>
            </p:cNvSpPr>
            <p:nvPr/>
          </p:nvSpPr>
          <p:spPr bwMode="auto">
            <a:xfrm>
              <a:off x="0" y="1064"/>
              <a:ext cx="2024" cy="744"/>
            </a:xfrm>
            <a:prstGeom prst="rect">
              <a:avLst/>
            </a:prstGeom>
            <a:solidFill>
              <a:srgbClr val="A0D4D8"/>
            </a:solidFill>
            <a:ln w="25400" cap="flat">
              <a:solidFill>
                <a:srgbClr val="9999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7" name="Rectangle 35"/>
            <p:cNvSpPr>
              <a:spLocks/>
            </p:cNvSpPr>
            <p:nvPr/>
          </p:nvSpPr>
          <p:spPr bwMode="auto">
            <a:xfrm>
              <a:off x="0" y="744"/>
              <a:ext cx="2024" cy="320"/>
            </a:xfrm>
            <a:prstGeom prst="rect">
              <a:avLst/>
            </a:prstGeom>
            <a:solidFill>
              <a:srgbClr val="A0D4D8"/>
            </a:solidFill>
            <a:ln w="25400" cap="flat">
              <a:solidFill>
                <a:srgbClr val="9999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08" name="Rectangle 36"/>
            <p:cNvSpPr>
              <a:spLocks/>
            </p:cNvSpPr>
            <p:nvPr/>
          </p:nvSpPr>
          <p:spPr bwMode="auto">
            <a:xfrm>
              <a:off x="0" y="0"/>
              <a:ext cx="328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800"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54309" name="Rectangle 37"/>
            <p:cNvSpPr>
              <a:spLocks/>
            </p:cNvSpPr>
            <p:nvPr/>
          </p:nvSpPr>
          <p:spPr bwMode="auto">
            <a:xfrm>
              <a:off x="0" y="716"/>
              <a:ext cx="3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3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54310" name="Rectangle 38"/>
            <p:cNvSpPr>
              <a:spLocks/>
            </p:cNvSpPr>
            <p:nvPr/>
          </p:nvSpPr>
          <p:spPr bwMode="auto">
            <a:xfrm>
              <a:off x="0" y="1036"/>
              <a:ext cx="3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3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F</a:t>
              </a:r>
            </a:p>
          </p:txBody>
        </p:sp>
      </p:grpSp>
      <p:grpSp>
        <p:nvGrpSpPr>
          <p:cNvPr id="54316" name="Group 44"/>
          <p:cNvGrpSpPr>
            <a:grpSpLocks/>
          </p:cNvGrpSpPr>
          <p:nvPr/>
        </p:nvGrpSpPr>
        <p:grpSpPr bwMode="auto">
          <a:xfrm>
            <a:off x="5447109" y="3844826"/>
            <a:ext cx="2259211" cy="861715"/>
            <a:chOff x="0" y="0"/>
            <a:chExt cx="2024" cy="772"/>
          </a:xfrm>
        </p:grpSpPr>
        <p:sp>
          <p:nvSpPr>
            <p:cNvPr id="54312" name="Rectangle 40"/>
            <p:cNvSpPr>
              <a:spLocks/>
            </p:cNvSpPr>
            <p:nvPr/>
          </p:nvSpPr>
          <p:spPr bwMode="auto">
            <a:xfrm>
              <a:off x="0" y="28"/>
              <a:ext cx="744" cy="744"/>
            </a:xfrm>
            <a:prstGeom prst="rect">
              <a:avLst/>
            </a:prstGeom>
            <a:solidFill>
              <a:srgbClr val="57B1BB"/>
            </a:solidFill>
            <a:ln w="25400" cap="flat">
              <a:solidFill>
                <a:srgbClr val="9999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13" name="Rectangle 41"/>
            <p:cNvSpPr>
              <a:spLocks/>
            </p:cNvSpPr>
            <p:nvPr/>
          </p:nvSpPr>
          <p:spPr bwMode="auto">
            <a:xfrm>
              <a:off x="744" y="28"/>
              <a:ext cx="1280" cy="744"/>
            </a:xfrm>
            <a:prstGeom prst="rect">
              <a:avLst/>
            </a:prstGeom>
            <a:solidFill>
              <a:srgbClr val="57B1BB"/>
            </a:solidFill>
            <a:ln w="25400" cap="flat">
              <a:solidFill>
                <a:srgbClr val="99999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314" name="Rectangle 42"/>
            <p:cNvSpPr>
              <a:spLocks/>
            </p:cNvSpPr>
            <p:nvPr/>
          </p:nvSpPr>
          <p:spPr bwMode="auto">
            <a:xfrm>
              <a:off x="0" y="0"/>
              <a:ext cx="3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3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G</a:t>
              </a:r>
            </a:p>
          </p:txBody>
        </p:sp>
        <p:sp>
          <p:nvSpPr>
            <p:cNvPr id="54315" name="Rectangle 43"/>
            <p:cNvSpPr>
              <a:spLocks/>
            </p:cNvSpPr>
            <p:nvPr/>
          </p:nvSpPr>
          <p:spPr bwMode="auto">
            <a:xfrm>
              <a:off x="744" y="0"/>
              <a:ext cx="3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562"/>
                </a:spcBef>
              </a:pPr>
              <a:r>
                <a:rPr lang="en-US" sz="1300">
                  <a:solidFill>
                    <a:srgbClr val="000000"/>
                  </a:solidFill>
                  <a:ea typeface="Gill Sans" charset="0"/>
                  <a:cs typeface="Gill Sans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8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Rectangles give distorted visualizations</a:t>
            </a:r>
          </a:p>
        </p:txBody>
      </p:sp>
      <p:pic>
        <p:nvPicPr>
          <p:cNvPr id="448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172200" cy="161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9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48000"/>
            <a:ext cx="4089679" cy="308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9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76600"/>
            <a:ext cx="4067175" cy="65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>
            <a:endCxn id="449539" idx="1"/>
          </p:cNvCxnSpPr>
          <p:nvPr/>
        </p:nvCxnSpPr>
        <p:spPr bwMode="auto">
          <a:xfrm flipV="1">
            <a:off x="2819400" y="3605636"/>
            <a:ext cx="1981200" cy="280564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5336821" y="5520838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 err="1"/>
              <a:t>Bruls</a:t>
            </a:r>
            <a:r>
              <a:rPr lang="en-US" sz="1000" dirty="0"/>
              <a:t>, Mark, </a:t>
            </a:r>
            <a:r>
              <a:rPr lang="en-US" sz="1000" dirty="0" err="1"/>
              <a:t>Kees</a:t>
            </a:r>
            <a:r>
              <a:rPr lang="en-US" sz="1000" dirty="0"/>
              <a:t> </a:t>
            </a:r>
            <a:r>
              <a:rPr lang="en-US" sz="1000" dirty="0" err="1"/>
              <a:t>Huizing</a:t>
            </a:r>
            <a:r>
              <a:rPr lang="en-US" sz="1000" dirty="0"/>
              <a:t>, and </a:t>
            </a:r>
            <a:r>
              <a:rPr lang="en-US" sz="1000" dirty="0" err="1"/>
              <a:t>Jarke</a:t>
            </a:r>
            <a:r>
              <a:rPr lang="en-US" sz="1000" dirty="0"/>
              <a:t> J. Van </a:t>
            </a:r>
            <a:r>
              <a:rPr lang="en-US" sz="1000" dirty="0" err="1"/>
              <a:t>Wijk</a:t>
            </a:r>
            <a:r>
              <a:rPr lang="en-US" sz="1000" dirty="0" smtClean="0"/>
              <a:t>.</a:t>
            </a:r>
          </a:p>
          <a:p>
            <a:pPr algn="l"/>
            <a:r>
              <a:rPr lang="en-US" sz="1000" dirty="0" smtClean="0"/>
              <a:t>"</a:t>
            </a:r>
            <a:r>
              <a:rPr lang="en-US" sz="1000" dirty="0" err="1"/>
              <a:t>Squarified</a:t>
            </a:r>
            <a:r>
              <a:rPr lang="en-US" sz="1000" dirty="0"/>
              <a:t> </a:t>
            </a:r>
            <a:r>
              <a:rPr lang="en-US" sz="1000" dirty="0" err="1"/>
              <a:t>treemaps</a:t>
            </a:r>
            <a:r>
              <a:rPr lang="en-US" sz="1000" dirty="0"/>
              <a:t>." Data Visualization. 2000.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3439" y="459263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911090" y="3817620"/>
            <a:ext cx="3851910" cy="48260"/>
          </a:xfrm>
          <a:prstGeom prst="rect">
            <a:avLst/>
          </a:prstGeom>
          <a:solidFill>
            <a:srgbClr val="FF0000">
              <a:alpha val="50196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 smtClean="0"/>
              <a:t>Squarified</a:t>
            </a:r>
            <a:r>
              <a:rPr lang="en-US" dirty="0" smtClean="0"/>
              <a:t> </a:t>
            </a:r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Squarified</a:t>
            </a:r>
            <a:r>
              <a:rPr lang="en-US" dirty="0" smtClean="0"/>
              <a:t> </a:t>
            </a:r>
            <a:r>
              <a:rPr lang="en-US" dirty="0" err="1" smtClean="0"/>
              <a:t>treemaps</a:t>
            </a:r>
            <a:r>
              <a:rPr lang="en-US" dirty="0" smtClean="0"/>
              <a:t>: heuristic approach to favor squares over elongated rectangles</a:t>
            </a:r>
          </a:p>
          <a:p>
            <a:pPr lvl="1"/>
            <a:r>
              <a:rPr lang="en-US" dirty="0" smtClean="0"/>
              <a:t>finding an optimal solution is NP-hard</a:t>
            </a:r>
            <a:endParaRPr lang="en-US" dirty="0"/>
          </a:p>
        </p:txBody>
      </p:sp>
      <p:pic>
        <p:nvPicPr>
          <p:cNvPr id="450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2" y="2819400"/>
            <a:ext cx="459509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6821" y="5520838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 err="1"/>
              <a:t>Bruls</a:t>
            </a:r>
            <a:r>
              <a:rPr lang="en-US" sz="1000" dirty="0"/>
              <a:t>, Mark, </a:t>
            </a:r>
            <a:r>
              <a:rPr lang="en-US" sz="1000" dirty="0" err="1"/>
              <a:t>Kees</a:t>
            </a:r>
            <a:r>
              <a:rPr lang="en-US" sz="1000" dirty="0"/>
              <a:t> </a:t>
            </a:r>
            <a:r>
              <a:rPr lang="en-US" sz="1000" dirty="0" err="1"/>
              <a:t>Huizing</a:t>
            </a:r>
            <a:r>
              <a:rPr lang="en-US" sz="1000" dirty="0"/>
              <a:t>, and </a:t>
            </a:r>
            <a:r>
              <a:rPr lang="en-US" sz="1000" dirty="0" err="1"/>
              <a:t>Jarke</a:t>
            </a:r>
            <a:r>
              <a:rPr lang="en-US" sz="1000" dirty="0"/>
              <a:t> J. Van </a:t>
            </a:r>
            <a:r>
              <a:rPr lang="en-US" sz="1000" dirty="0" err="1"/>
              <a:t>Wijk</a:t>
            </a:r>
            <a:r>
              <a:rPr lang="en-US" sz="1000" dirty="0" smtClean="0"/>
              <a:t>.</a:t>
            </a:r>
          </a:p>
          <a:p>
            <a:pPr algn="l"/>
            <a:r>
              <a:rPr lang="en-US" sz="1000" dirty="0" smtClean="0"/>
              <a:t>"</a:t>
            </a:r>
            <a:r>
              <a:rPr lang="en-US" sz="1000" dirty="0" err="1"/>
              <a:t>Squarified</a:t>
            </a:r>
            <a:r>
              <a:rPr lang="en-US" sz="1000" dirty="0"/>
              <a:t> </a:t>
            </a:r>
            <a:r>
              <a:rPr lang="en-US" sz="1000" dirty="0" err="1"/>
              <a:t>treemaps</a:t>
            </a:r>
            <a:r>
              <a:rPr lang="en-US" sz="1000" dirty="0"/>
              <a:t>." Data Visualization. 2000.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6190" y="4592637"/>
            <a:ext cx="15359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system</a:t>
            </a:r>
          </a:p>
          <a:p>
            <a:r>
              <a:rPr lang="en-US" sz="1400" dirty="0" smtClean="0"/>
              <a:t>(same as before)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73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/>
              <a:t>Squarified</a:t>
            </a:r>
            <a:r>
              <a:rPr lang="en-US" dirty="0"/>
              <a:t> </a:t>
            </a:r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Squarified</a:t>
            </a:r>
            <a:r>
              <a:rPr lang="en-US" dirty="0" smtClean="0"/>
              <a:t> </a:t>
            </a:r>
            <a:r>
              <a:rPr lang="en-US" dirty="0" err="1" smtClean="0"/>
              <a:t>treemaps</a:t>
            </a:r>
            <a:r>
              <a:rPr lang="en-US" dirty="0" smtClean="0"/>
              <a:t>: heuristic approach to favor squares over elongated rectangles</a:t>
            </a:r>
          </a:p>
          <a:p>
            <a:r>
              <a:rPr lang="en-US" dirty="0" smtClean="0"/>
              <a:t>Improved perception using </a:t>
            </a:r>
            <a:r>
              <a:rPr lang="en-US" i="1" dirty="0" smtClean="0"/>
              <a:t>cushion shading </a:t>
            </a:r>
            <a:r>
              <a:rPr lang="en-US" dirty="0" smtClean="0"/>
              <a:t>and bevels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6821" y="5520838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 err="1"/>
              <a:t>Bruls</a:t>
            </a:r>
            <a:r>
              <a:rPr lang="en-US" sz="1000" dirty="0"/>
              <a:t>, Mark, </a:t>
            </a:r>
            <a:r>
              <a:rPr lang="en-US" sz="1000" dirty="0" err="1"/>
              <a:t>Kees</a:t>
            </a:r>
            <a:r>
              <a:rPr lang="en-US" sz="1000" dirty="0"/>
              <a:t> </a:t>
            </a:r>
            <a:r>
              <a:rPr lang="en-US" sz="1000" dirty="0" err="1"/>
              <a:t>Huizing</a:t>
            </a:r>
            <a:r>
              <a:rPr lang="en-US" sz="1000" dirty="0"/>
              <a:t>, and </a:t>
            </a:r>
            <a:r>
              <a:rPr lang="en-US" sz="1000" dirty="0" err="1"/>
              <a:t>Jarke</a:t>
            </a:r>
            <a:r>
              <a:rPr lang="en-US" sz="1000" dirty="0"/>
              <a:t> J. Van </a:t>
            </a:r>
            <a:r>
              <a:rPr lang="en-US" sz="1000" dirty="0" err="1"/>
              <a:t>Wijk</a:t>
            </a:r>
            <a:r>
              <a:rPr lang="en-US" sz="1000" dirty="0" smtClean="0"/>
              <a:t>.</a:t>
            </a:r>
          </a:p>
          <a:p>
            <a:pPr algn="l"/>
            <a:r>
              <a:rPr lang="en-US" sz="1000" dirty="0" smtClean="0"/>
              <a:t>"</a:t>
            </a:r>
            <a:r>
              <a:rPr lang="en-US" sz="1000" dirty="0" err="1"/>
              <a:t>Squarified</a:t>
            </a:r>
            <a:r>
              <a:rPr lang="en-US" sz="1000" dirty="0"/>
              <a:t> </a:t>
            </a:r>
            <a:r>
              <a:rPr lang="en-US" sz="1000" dirty="0" err="1"/>
              <a:t>treemaps</a:t>
            </a:r>
            <a:r>
              <a:rPr lang="en-US" sz="1000" dirty="0"/>
              <a:t>." Data Visualization. 2000.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6190" y="4592637"/>
            <a:ext cx="15359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system</a:t>
            </a:r>
          </a:p>
          <a:p>
            <a:r>
              <a:rPr lang="en-US" sz="1400" dirty="0" smtClean="0"/>
              <a:t>(same as before)</a:t>
            </a:r>
            <a:endParaRPr lang="en-US" sz="1400" dirty="0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1" y="2819400"/>
            <a:ext cx="4622799" cy="3467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3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/>
              <a:t>Squarified</a:t>
            </a:r>
            <a:r>
              <a:rPr lang="en-US" dirty="0"/>
              <a:t> </a:t>
            </a:r>
            <a:r>
              <a:rPr lang="en-US" dirty="0" err="1" smtClean="0"/>
              <a:t>Treemaps</a:t>
            </a:r>
            <a:r>
              <a:rPr lang="en-US" dirty="0" smtClean="0"/>
              <a:t>: </a:t>
            </a:r>
            <a:r>
              <a:rPr lang="en-US" dirty="0" err="1" smtClean="0"/>
              <a:t>Sequoiaview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775" y="549275"/>
            <a:ext cx="8124450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7290" y="6019800"/>
            <a:ext cx="63094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defRPr>
            </a:lvl1pPr>
          </a:lstStyle>
          <a:p>
            <a:r>
              <a:rPr lang="en-US" dirty="0"/>
              <a:t>http://w3.win.tue.nl/nl/onderzoek/onderzoek_informatica/visualization/sequoiaview/</a:t>
            </a:r>
          </a:p>
        </p:txBody>
      </p:sp>
    </p:spTree>
    <p:extLst>
      <p:ext uri="{BB962C8B-B14F-4D97-AF65-F5344CB8AC3E}">
        <p14:creationId xmlns:p14="http://schemas.microsoft.com/office/powerpoint/2010/main" val="10209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err="1"/>
              <a:t>Treemaps</a:t>
            </a:r>
            <a:endParaRPr lang="en-US" dirty="0"/>
          </a:p>
        </p:txBody>
      </p:sp>
      <p:pic>
        <p:nvPicPr>
          <p:cNvPr id="6" name="Picture 1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4460" y="1143000"/>
            <a:ext cx="6355080" cy="4572000"/>
          </a:xfrm>
          <a:prstGeom prst="rect">
            <a:avLst/>
          </a:prstGeom>
          <a:noFill/>
          <a:ln>
            <a:noFill/>
          </a:ln>
          <a:effectLst>
            <a:outerShdw blurRad="38100" dist="126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79229" y="5791200"/>
            <a:ext cx="33855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defRPr>
            </a:lvl1pPr>
          </a:lstStyle>
          <a:p>
            <a:r>
              <a:rPr lang="en-US" dirty="0"/>
              <a:t>http://www.smartmoney.com/map-of-the-market/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3254" y="6097488"/>
            <a:ext cx="207749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ea typeface="Gill Sans" charset="0"/>
                <a:cs typeface="Courier New" pitchFamily="49" charset="0"/>
              </a:defRPr>
            </a:lvl1pPr>
          </a:lstStyle>
          <a:p>
            <a:r>
              <a:rPr lang="en-US" dirty="0"/>
              <a:t>https://finviz.com/map.ashx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Trees: </a:t>
            </a:r>
            <a:r>
              <a:rPr lang="en-US" dirty="0" smtClean="0"/>
              <a:t>Classic &amp; </a:t>
            </a:r>
            <a:r>
              <a:rPr lang="en-US" dirty="0" err="1" smtClean="0"/>
              <a:t>Squarified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Voronoi</a:t>
            </a:r>
            <a:r>
              <a:rPr lang="en-US" dirty="0" smtClean="0"/>
              <a:t> </a:t>
            </a:r>
            <a:r>
              <a:rPr lang="en-US" dirty="0" err="1" smtClean="0"/>
              <a:t>Treemaps</a:t>
            </a:r>
            <a:endParaRPr lang="en-US" dirty="0"/>
          </a:p>
        </p:txBody>
      </p:sp>
      <p:pic>
        <p:nvPicPr>
          <p:cNvPr id="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9275"/>
            <a:ext cx="6863441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6599" y="3077071"/>
            <a:ext cx="19812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Comparison of four </a:t>
            </a:r>
            <a:r>
              <a:rPr lang="en-US" sz="1200" dirty="0" err="1"/>
              <a:t>Treemap</a:t>
            </a:r>
            <a:r>
              <a:rPr lang="en-US" sz="1200" dirty="0"/>
              <a:t> layout </a:t>
            </a:r>
            <a:r>
              <a:rPr lang="en-US" sz="1200" dirty="0" smtClean="0"/>
              <a:t>algorithms: at first, </a:t>
            </a:r>
            <a:r>
              <a:rPr lang="en-US" sz="1200" dirty="0"/>
              <a:t>the top hierarchy level was subdivided with the </a:t>
            </a:r>
            <a:r>
              <a:rPr lang="en-US" sz="1200" dirty="0" err="1" smtClean="0"/>
              <a:t>Squarified</a:t>
            </a:r>
            <a:r>
              <a:rPr lang="en-US" sz="1200" dirty="0" smtClean="0"/>
              <a:t> </a:t>
            </a:r>
            <a:r>
              <a:rPr lang="en-US" sz="1200" dirty="0" err="1"/>
              <a:t>Treemap</a:t>
            </a:r>
            <a:r>
              <a:rPr lang="en-US" sz="1200" dirty="0"/>
              <a:t> algorithm,</a:t>
            </a:r>
          </a:p>
          <a:p>
            <a:pPr algn="l"/>
            <a:r>
              <a:rPr lang="en-US" sz="1200" dirty="0"/>
              <a:t>then for each of the four subareas according to its label a </a:t>
            </a:r>
            <a:r>
              <a:rPr lang="en-US" sz="1200" dirty="0" smtClean="0"/>
              <a:t>different </a:t>
            </a:r>
            <a:r>
              <a:rPr lang="en-US" sz="1200" dirty="0"/>
              <a:t>layout algorithm was used (a brighter color indicates a lower hierarchy level</a:t>
            </a:r>
            <a:r>
              <a:rPr lang="en-US" sz="1200" dirty="0" smtClean="0"/>
              <a:t>).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 err="1" smtClean="0"/>
              <a:t>Balzer</a:t>
            </a:r>
            <a:r>
              <a:rPr lang="en-US" sz="1200" dirty="0" smtClean="0"/>
              <a:t> &amp; </a:t>
            </a:r>
            <a:r>
              <a:rPr lang="en-US" sz="1200" dirty="0" err="1" smtClean="0"/>
              <a:t>Deussen</a:t>
            </a:r>
            <a:r>
              <a:rPr lang="en-US" sz="1200" dirty="0"/>
              <a:t>. "</a:t>
            </a:r>
            <a:r>
              <a:rPr lang="en-US" sz="1200" dirty="0" err="1"/>
              <a:t>Voronoi</a:t>
            </a:r>
            <a:r>
              <a:rPr lang="en-US" sz="1200" dirty="0"/>
              <a:t> </a:t>
            </a:r>
            <a:r>
              <a:rPr lang="en-US" sz="1200" dirty="0" err="1"/>
              <a:t>Treemaps</a:t>
            </a:r>
            <a:r>
              <a:rPr lang="en-US" sz="1200" dirty="0"/>
              <a:t>." </a:t>
            </a:r>
            <a:r>
              <a:rPr lang="en-US" sz="1200" dirty="0" err="1" smtClean="0"/>
              <a:t>InfoVis</a:t>
            </a:r>
            <a:r>
              <a:rPr lang="en-US" sz="1200" dirty="0" smtClean="0"/>
              <a:t> </a:t>
            </a:r>
            <a:r>
              <a:rPr lang="en-US" sz="1200" dirty="0"/>
              <a:t>2005.</a:t>
            </a:r>
          </a:p>
        </p:txBody>
      </p:sp>
    </p:spTree>
    <p:extLst>
      <p:ext uri="{BB962C8B-B14F-4D97-AF65-F5344CB8AC3E}">
        <p14:creationId xmlns:p14="http://schemas.microsoft.com/office/powerpoint/2010/main" val="9664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418" name="Picture 2" descr="D:\Projekte\Vorlesungen\2012 WS Scientific Visualization\Lecture20\Facebo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741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9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48646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44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46 0 L -0.3448 1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44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5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4441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&amp; Trees: Some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Webpages as trees</a:t>
            </a:r>
          </a:p>
          <a:p>
            <a:pPr lvl="1"/>
            <a:r>
              <a:rPr lang="en-US" dirty="0" smtClean="0"/>
              <a:t>DOM-Tree visualized</a:t>
            </a:r>
          </a:p>
          <a:p>
            <a:pPr lvl="1"/>
            <a:r>
              <a:rPr lang="en-US" dirty="0" smtClean="0"/>
              <a:t>Physics-based, force-directed layout</a:t>
            </a:r>
          </a:p>
          <a:p>
            <a:r>
              <a:rPr lang="en-US" dirty="0" smtClean="0"/>
              <a:t>Try it yourself: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://www.aharef.info/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718464"/>
            <a:ext cx="4244975" cy="542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2291" y="5200471"/>
            <a:ext cx="4051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99"/>
                </a:solidFill>
                <a:latin typeface="Lucida Grande"/>
              </a:rPr>
              <a:t>blue</a:t>
            </a:r>
            <a:r>
              <a:rPr lang="en-US" sz="900" dirty="0">
                <a:latin typeface="Lucida Grande"/>
              </a:rPr>
              <a:t>: for links (the A tag)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FF0000"/>
                </a:solidFill>
                <a:latin typeface="Lucida Grande"/>
              </a:rPr>
              <a:t>red</a:t>
            </a:r>
            <a:r>
              <a:rPr lang="en-US" sz="900" dirty="0">
                <a:latin typeface="Lucida Grande"/>
              </a:rPr>
              <a:t>: for tables (TABLE, TR and TD tags)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009900"/>
                </a:solidFill>
                <a:latin typeface="Lucida Grande"/>
              </a:rPr>
              <a:t>green</a:t>
            </a:r>
            <a:r>
              <a:rPr lang="en-US" sz="900" dirty="0">
                <a:latin typeface="Lucida Grande"/>
              </a:rPr>
              <a:t>: for the DIV tag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CC00FF"/>
                </a:solidFill>
                <a:latin typeface="Lucida Grande"/>
              </a:rPr>
              <a:t>violet</a:t>
            </a:r>
            <a:r>
              <a:rPr lang="en-US" sz="900" dirty="0">
                <a:latin typeface="Lucida Grande"/>
              </a:rPr>
              <a:t>: for images (the IMG tag)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FFFF33"/>
                </a:solidFill>
                <a:latin typeface="Lucida Grande"/>
              </a:rPr>
              <a:t>yellow</a:t>
            </a:r>
            <a:r>
              <a:rPr lang="en-US" sz="900" dirty="0">
                <a:latin typeface="Lucida Grande"/>
              </a:rPr>
              <a:t>: for forms (FORM, INPUT, TEXTAREA, SELECT and OPTION tags)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FF9933"/>
                </a:solidFill>
                <a:latin typeface="Lucida Grande"/>
              </a:rPr>
              <a:t>orange</a:t>
            </a:r>
            <a:r>
              <a:rPr lang="en-US" sz="900" dirty="0">
                <a:latin typeface="Lucida Grande"/>
              </a:rPr>
              <a:t>: for </a:t>
            </a:r>
            <a:r>
              <a:rPr lang="en-US" sz="900" dirty="0" err="1">
                <a:latin typeface="Lucida Grande"/>
              </a:rPr>
              <a:t>linebreaks</a:t>
            </a:r>
            <a:r>
              <a:rPr lang="en-US" sz="900" dirty="0">
                <a:latin typeface="Lucida Grande"/>
              </a:rPr>
              <a:t> and </a:t>
            </a:r>
            <a:r>
              <a:rPr lang="en-US" sz="900" dirty="0" err="1">
                <a:latin typeface="Lucida Grande"/>
              </a:rPr>
              <a:t>blockquotes</a:t>
            </a:r>
            <a:r>
              <a:rPr lang="en-US" sz="900" dirty="0">
                <a:latin typeface="Lucida Grande"/>
              </a:rPr>
              <a:t> (BR, P, and BLOCKQUOTE tags)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000000"/>
                </a:solidFill>
                <a:latin typeface="Lucida Grande"/>
              </a:rPr>
              <a:t>black</a:t>
            </a:r>
            <a:r>
              <a:rPr lang="en-US" sz="900" dirty="0">
                <a:latin typeface="Lucida Grande"/>
              </a:rPr>
              <a:t>: the HTML tag, the root node</a:t>
            </a:r>
            <a:br>
              <a:rPr lang="en-US" sz="900" dirty="0">
                <a:latin typeface="Lucida Grande"/>
              </a:rPr>
            </a:br>
            <a:r>
              <a:rPr lang="en-US" sz="900" b="1" dirty="0">
                <a:solidFill>
                  <a:srgbClr val="999999"/>
                </a:solidFill>
                <a:latin typeface="Lucida Grande"/>
              </a:rPr>
              <a:t>gray</a:t>
            </a:r>
            <a:r>
              <a:rPr lang="en-US" sz="900" dirty="0">
                <a:latin typeface="Lucida Grande"/>
              </a:rPr>
              <a:t>: all other tags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3353030" y="5195751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tinoweinkauf.net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2" y="3134652"/>
            <a:ext cx="4028148" cy="402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009" y="6183868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wired.com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2" y="0"/>
            <a:ext cx="3799548" cy="379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009" y="30480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cnn.com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52400"/>
            <a:ext cx="38989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88150" y="304800"/>
            <a:ext cx="211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boingboing.net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80410" y="2647828"/>
            <a:ext cx="3077617" cy="418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95993" y="6183868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newyork.craigslist.org/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aap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1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&amp; Trees: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</a:p>
          <a:p>
            <a:r>
              <a:rPr lang="en-US" dirty="0" smtClean="0"/>
              <a:t>Visualizing </a:t>
            </a:r>
            <a:r>
              <a:rPr lang="en-US" dirty="0"/>
              <a:t>trees</a:t>
            </a:r>
          </a:p>
          <a:p>
            <a:pPr lvl="1"/>
            <a:r>
              <a:rPr lang="en-US" dirty="0" smtClean="0"/>
              <a:t>node link</a:t>
            </a:r>
          </a:p>
          <a:p>
            <a:pPr lvl="1"/>
            <a:r>
              <a:rPr lang="en-US" dirty="0" smtClean="0"/>
              <a:t>indented</a:t>
            </a:r>
            <a:endParaRPr lang="en-US" dirty="0"/>
          </a:p>
          <a:p>
            <a:pPr lvl="1"/>
            <a:r>
              <a:rPr lang="en-US" dirty="0" smtClean="0"/>
              <a:t>enclosure (</a:t>
            </a:r>
            <a:r>
              <a:rPr lang="en-US" dirty="0" err="1" smtClean="0"/>
              <a:t>treemaps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Graphs &amp; Trees</a:t>
            </a:r>
            <a:r>
              <a:rPr lang="en-US" dirty="0" smtClean="0"/>
              <a:t>: Definitions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dirty="0"/>
              <a:t>A graph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G</a:t>
            </a:r>
            <a:r>
              <a:rPr lang="en-US" dirty="0"/>
              <a:t> consists </a:t>
            </a:r>
            <a:r>
              <a:rPr lang="en-US" dirty="0" smtClean="0"/>
              <a:t>of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collection of </a:t>
            </a:r>
            <a:r>
              <a:rPr lang="en-US" dirty="0" smtClean="0"/>
              <a:t>nodes (or vertices) </a:t>
            </a:r>
            <a:r>
              <a:rPr lang="en-US" dirty="0" smtClean="0">
                <a:latin typeface="Arial Italic" charset="0"/>
                <a:cs typeface="Arial Italic" charset="0"/>
                <a:sym typeface="Arial Italic" charset="0"/>
              </a:rPr>
              <a:t>V</a:t>
            </a:r>
            <a:endParaRPr lang="en-US" dirty="0" smtClean="0">
              <a:cs typeface="Arial Italic" charset="0"/>
              <a:sym typeface="Arial Italic" charset="0"/>
            </a:endParaRPr>
          </a:p>
          <a:p>
            <a:pPr lvl="1"/>
            <a:r>
              <a:rPr lang="en-US" dirty="0" smtClean="0"/>
              <a:t>a </a:t>
            </a:r>
            <a:r>
              <a:rPr lang="en-US" dirty="0"/>
              <a:t>set of edges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E, </a:t>
            </a:r>
            <a:r>
              <a:rPr lang="en-US" dirty="0"/>
              <a:t>consisting of vertex pairs.</a:t>
            </a:r>
          </a:p>
          <a:p>
            <a:r>
              <a:rPr lang="en-US" dirty="0"/>
              <a:t>An edge </a:t>
            </a:r>
            <a:r>
              <a:rPr lang="en-US" dirty="0" err="1"/>
              <a:t>e</a:t>
            </a:r>
            <a:r>
              <a:rPr lang="en-US" baseline="-20000" dirty="0" err="1"/>
              <a:t>xy</a:t>
            </a:r>
            <a:r>
              <a:rPr lang="en-US" dirty="0"/>
              <a:t> =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(</a:t>
            </a:r>
            <a:r>
              <a:rPr lang="en-US" dirty="0" err="1">
                <a:latin typeface="Arial Italic" charset="0"/>
                <a:cs typeface="Arial Italic" charset="0"/>
                <a:sym typeface="Arial Italic" charset="0"/>
              </a:rPr>
              <a:t>x,y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)</a:t>
            </a:r>
            <a:r>
              <a:rPr lang="en-US" dirty="0"/>
              <a:t> connects two </a:t>
            </a:r>
            <a:r>
              <a:rPr lang="en-US" dirty="0" smtClean="0"/>
              <a:t>nodes </a:t>
            </a:r>
            <a:r>
              <a:rPr lang="en-US" dirty="0" smtClean="0">
                <a:latin typeface="Arial Italic" charset="0"/>
                <a:cs typeface="Arial Italic" charset="0"/>
                <a:sym typeface="Arial Italic" charset="0"/>
              </a:rPr>
              <a:t>x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y.</a:t>
            </a:r>
            <a:endParaRPr lang="en-US" dirty="0">
              <a:latin typeface="Arial Italic" charset="0"/>
              <a:sym typeface="Arial Italic" charset="0"/>
            </a:endParaRPr>
          </a:p>
          <a:p>
            <a:pPr marL="312464" lvl="1"/>
            <a:endParaRPr lang="en-US" sz="2400" dirty="0" smtClean="0"/>
          </a:p>
          <a:p>
            <a:pPr marL="312464" lvl="1"/>
            <a:r>
              <a:rPr lang="en-US" sz="2400" dirty="0" smtClean="0"/>
              <a:t>Example</a:t>
            </a:r>
            <a:r>
              <a:rPr lang="en-US" sz="2400" dirty="0"/>
              <a:t>:   V={1,2,3,4},   E={(1,2),(1,3),(2,3),(3,4),(4,1)}</a:t>
            </a:r>
          </a:p>
        </p:txBody>
      </p:sp>
      <p:grpSp>
        <p:nvGrpSpPr>
          <p:cNvPr id="36909" name="Group 45"/>
          <p:cNvGrpSpPr>
            <a:grpSpLocks/>
          </p:cNvGrpSpPr>
          <p:nvPr/>
        </p:nvGrpSpPr>
        <p:grpSpPr bwMode="auto">
          <a:xfrm>
            <a:off x="723695" y="3537874"/>
            <a:ext cx="7495137" cy="2486918"/>
            <a:chOff x="0" y="0"/>
            <a:chExt cx="5232" cy="1736"/>
          </a:xfrm>
        </p:grpSpPr>
        <p:grpSp>
          <p:nvGrpSpPr>
            <p:cNvPr id="36880" name="Group 16"/>
            <p:cNvGrpSpPr>
              <a:grpSpLocks/>
            </p:cNvGrpSpPr>
            <p:nvPr/>
          </p:nvGrpSpPr>
          <p:grpSpPr bwMode="auto">
            <a:xfrm>
              <a:off x="0" y="424"/>
              <a:ext cx="1392" cy="1236"/>
              <a:chOff x="0" y="0"/>
              <a:chExt cx="1392" cy="1236"/>
            </a:xfrm>
          </p:grpSpPr>
          <p:sp>
            <p:nvSpPr>
              <p:cNvPr id="36867" name="Rectangle 3"/>
              <p:cNvSpPr>
                <a:spLocks/>
              </p:cNvSpPr>
              <p:nvPr/>
            </p:nvSpPr>
            <p:spPr bwMode="auto">
              <a:xfrm>
                <a:off x="0" y="56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36868" name="Rectangle 4"/>
              <p:cNvSpPr>
                <a:spLocks/>
              </p:cNvSpPr>
              <p:nvPr/>
            </p:nvSpPr>
            <p:spPr bwMode="auto">
              <a:xfrm>
                <a:off x="0" y="752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6869" name="Rectangle 5"/>
              <p:cNvSpPr>
                <a:spLocks/>
              </p:cNvSpPr>
              <p:nvPr/>
            </p:nvSpPr>
            <p:spPr bwMode="auto">
              <a:xfrm>
                <a:off x="1120" y="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3</a:t>
                </a:r>
              </a:p>
            </p:txBody>
          </p:sp>
          <p:sp>
            <p:nvSpPr>
              <p:cNvPr id="36870" name="Rectangle 6"/>
              <p:cNvSpPr>
                <a:spLocks/>
              </p:cNvSpPr>
              <p:nvPr/>
            </p:nvSpPr>
            <p:spPr bwMode="auto">
              <a:xfrm>
                <a:off x="1120" y="696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4</a:t>
                </a:r>
              </a:p>
            </p:txBody>
          </p:sp>
          <p:sp>
            <p:nvSpPr>
              <p:cNvPr id="36871" name="Line 7"/>
              <p:cNvSpPr>
                <a:spLocks noChangeShapeType="1"/>
              </p:cNvSpPr>
              <p:nvPr/>
            </p:nvSpPr>
            <p:spPr bwMode="auto">
              <a:xfrm>
                <a:off x="311" y="419"/>
                <a:ext cx="6" cy="70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2" name="Line 8"/>
              <p:cNvSpPr>
                <a:spLocks noChangeShapeType="1"/>
              </p:cNvSpPr>
              <p:nvPr/>
            </p:nvSpPr>
            <p:spPr bwMode="auto">
              <a:xfrm>
                <a:off x="320" y="414"/>
                <a:ext cx="743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3" name="Line 9"/>
              <p:cNvSpPr>
                <a:spLocks noChangeShapeType="1"/>
              </p:cNvSpPr>
              <p:nvPr/>
            </p:nvSpPr>
            <p:spPr bwMode="auto">
              <a:xfrm rot="10800000" flipH="1">
                <a:off x="322" y="414"/>
                <a:ext cx="744" cy="70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4" name="Line 10"/>
              <p:cNvSpPr>
                <a:spLocks noChangeShapeType="1"/>
              </p:cNvSpPr>
              <p:nvPr/>
            </p:nvSpPr>
            <p:spPr bwMode="auto">
              <a:xfrm>
                <a:off x="1071" y="414"/>
                <a:ext cx="1" cy="71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5" name="Line 11"/>
              <p:cNvSpPr>
                <a:spLocks noChangeShapeType="1"/>
              </p:cNvSpPr>
              <p:nvPr/>
            </p:nvSpPr>
            <p:spPr bwMode="auto">
              <a:xfrm rot="10800000">
                <a:off x="311" y="414"/>
                <a:ext cx="755" cy="72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6" name="Oval 12"/>
              <p:cNvSpPr>
                <a:spLocks/>
              </p:cNvSpPr>
              <p:nvPr/>
            </p:nvSpPr>
            <p:spPr bwMode="auto">
              <a:xfrm>
                <a:off x="208" y="32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7" name="Oval 13"/>
              <p:cNvSpPr>
                <a:spLocks/>
              </p:cNvSpPr>
              <p:nvPr/>
            </p:nvSpPr>
            <p:spPr bwMode="auto">
              <a:xfrm>
                <a:off x="208" y="1020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8" name="Oval 14"/>
              <p:cNvSpPr>
                <a:spLocks/>
              </p:cNvSpPr>
              <p:nvPr/>
            </p:nvSpPr>
            <p:spPr bwMode="auto">
              <a:xfrm>
                <a:off x="960" y="32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79" name="Oval 15"/>
              <p:cNvSpPr>
                <a:spLocks/>
              </p:cNvSpPr>
              <p:nvPr/>
            </p:nvSpPr>
            <p:spPr bwMode="auto">
              <a:xfrm>
                <a:off x="960" y="1020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894" name="Group 30"/>
            <p:cNvGrpSpPr>
              <a:grpSpLocks/>
            </p:cNvGrpSpPr>
            <p:nvPr/>
          </p:nvGrpSpPr>
          <p:grpSpPr bwMode="auto">
            <a:xfrm>
              <a:off x="1760" y="104"/>
              <a:ext cx="1496" cy="1632"/>
              <a:chOff x="0" y="0"/>
              <a:chExt cx="1496" cy="1632"/>
            </a:xfrm>
          </p:grpSpPr>
          <p:sp>
            <p:nvSpPr>
              <p:cNvPr id="36881" name="Rectangle 17"/>
              <p:cNvSpPr>
                <a:spLocks/>
              </p:cNvSpPr>
              <p:nvPr/>
            </p:nvSpPr>
            <p:spPr bwMode="auto">
              <a:xfrm>
                <a:off x="0" y="48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36882" name="Rectangle 18"/>
              <p:cNvSpPr>
                <a:spLocks/>
              </p:cNvSpPr>
              <p:nvPr/>
            </p:nvSpPr>
            <p:spPr bwMode="auto">
              <a:xfrm>
                <a:off x="1224" y="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6883" name="Rectangle 19"/>
              <p:cNvSpPr>
                <a:spLocks/>
              </p:cNvSpPr>
              <p:nvPr/>
            </p:nvSpPr>
            <p:spPr bwMode="auto">
              <a:xfrm>
                <a:off x="1224" y="592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3</a:t>
                </a:r>
              </a:p>
            </p:txBody>
          </p:sp>
          <p:sp>
            <p:nvSpPr>
              <p:cNvPr id="36884" name="Rectangle 20"/>
              <p:cNvSpPr>
                <a:spLocks/>
              </p:cNvSpPr>
              <p:nvPr/>
            </p:nvSpPr>
            <p:spPr bwMode="auto">
              <a:xfrm>
                <a:off x="0" y="1176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4</a:t>
                </a:r>
              </a:p>
            </p:txBody>
          </p:sp>
          <p:sp>
            <p:nvSpPr>
              <p:cNvPr id="36885" name="Line 21"/>
              <p:cNvSpPr>
                <a:spLocks noChangeShapeType="1"/>
              </p:cNvSpPr>
              <p:nvPr/>
            </p:nvSpPr>
            <p:spPr bwMode="auto">
              <a:xfrm>
                <a:off x="311" y="846"/>
                <a:ext cx="6" cy="54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86" name="Line 22"/>
              <p:cNvSpPr>
                <a:spLocks noChangeShapeType="1"/>
              </p:cNvSpPr>
              <p:nvPr/>
            </p:nvSpPr>
            <p:spPr bwMode="auto">
              <a:xfrm>
                <a:off x="320" y="840"/>
                <a:ext cx="743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87" name="Line 23"/>
              <p:cNvSpPr>
                <a:spLocks noChangeShapeType="1"/>
              </p:cNvSpPr>
              <p:nvPr/>
            </p:nvSpPr>
            <p:spPr bwMode="auto">
              <a:xfrm rot="10800000" flipH="1">
                <a:off x="320" y="840"/>
                <a:ext cx="748" cy="55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88" name="Line 24"/>
              <p:cNvSpPr>
                <a:spLocks noChangeShapeType="1"/>
              </p:cNvSpPr>
              <p:nvPr/>
            </p:nvSpPr>
            <p:spPr bwMode="auto">
              <a:xfrm rot="10800000">
                <a:off x="1064" y="324"/>
                <a:ext cx="1" cy="53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89" name="Line 25"/>
              <p:cNvSpPr>
                <a:spLocks noChangeShapeType="1"/>
              </p:cNvSpPr>
              <p:nvPr/>
            </p:nvSpPr>
            <p:spPr bwMode="auto">
              <a:xfrm flipH="1">
                <a:off x="311" y="324"/>
                <a:ext cx="753" cy="51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90" name="Oval 26"/>
              <p:cNvSpPr>
                <a:spLocks/>
              </p:cNvSpPr>
              <p:nvPr/>
            </p:nvSpPr>
            <p:spPr bwMode="auto">
              <a:xfrm>
                <a:off x="208" y="748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91" name="Oval 27"/>
              <p:cNvSpPr>
                <a:spLocks/>
              </p:cNvSpPr>
              <p:nvPr/>
            </p:nvSpPr>
            <p:spPr bwMode="auto">
              <a:xfrm>
                <a:off x="208" y="128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92" name="Oval 28"/>
              <p:cNvSpPr>
                <a:spLocks/>
              </p:cNvSpPr>
              <p:nvPr/>
            </p:nvSpPr>
            <p:spPr bwMode="auto">
              <a:xfrm>
                <a:off x="960" y="748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893" name="Oval 29"/>
              <p:cNvSpPr>
                <a:spLocks/>
              </p:cNvSpPr>
              <p:nvPr/>
            </p:nvSpPr>
            <p:spPr bwMode="auto">
              <a:xfrm>
                <a:off x="960" y="220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6908" name="Group 44"/>
            <p:cNvGrpSpPr>
              <a:grpSpLocks/>
            </p:cNvGrpSpPr>
            <p:nvPr/>
          </p:nvGrpSpPr>
          <p:grpSpPr bwMode="auto">
            <a:xfrm>
              <a:off x="3624" y="0"/>
              <a:ext cx="1608" cy="1660"/>
              <a:chOff x="0" y="0"/>
              <a:chExt cx="1608" cy="1660"/>
            </a:xfrm>
          </p:grpSpPr>
          <p:sp>
            <p:nvSpPr>
              <p:cNvPr id="36895" name="Rectangle 31"/>
              <p:cNvSpPr>
                <a:spLocks/>
              </p:cNvSpPr>
              <p:nvPr/>
            </p:nvSpPr>
            <p:spPr bwMode="auto">
              <a:xfrm>
                <a:off x="104" y="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36896" name="Rectangle 32"/>
              <p:cNvSpPr>
                <a:spLocks/>
              </p:cNvSpPr>
              <p:nvPr/>
            </p:nvSpPr>
            <p:spPr bwMode="auto">
              <a:xfrm>
                <a:off x="584" y="32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6897" name="Rectangle 33"/>
              <p:cNvSpPr>
                <a:spLocks/>
              </p:cNvSpPr>
              <p:nvPr/>
            </p:nvSpPr>
            <p:spPr bwMode="auto">
              <a:xfrm>
                <a:off x="1120" y="584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3</a:t>
                </a:r>
              </a:p>
            </p:txBody>
          </p:sp>
          <p:sp>
            <p:nvSpPr>
              <p:cNvPr id="36898" name="Rectangle 34"/>
              <p:cNvSpPr>
                <a:spLocks/>
              </p:cNvSpPr>
              <p:nvPr/>
            </p:nvSpPr>
            <p:spPr bwMode="auto">
              <a:xfrm>
                <a:off x="1336" y="1120"/>
                <a:ext cx="272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818"/>
                  </a:spcBef>
                </a:pPr>
                <a:r>
                  <a:rPr lang="en-US">
                    <a:solidFill>
                      <a:schemeClr val="tx1"/>
                    </a:solidFill>
                    <a:ea typeface="Gill Sans" charset="0"/>
                    <a:cs typeface="Gill Sans" charset="0"/>
                  </a:rPr>
                  <a:t>4</a:t>
                </a:r>
              </a:p>
            </p:txBody>
          </p:sp>
          <p:sp>
            <p:nvSpPr>
              <p:cNvPr id="36899" name="Line 35"/>
              <p:cNvSpPr>
                <a:spLocks noChangeShapeType="1"/>
              </p:cNvSpPr>
              <p:nvPr/>
            </p:nvSpPr>
            <p:spPr bwMode="auto">
              <a:xfrm rot="10800000">
                <a:off x="104" y="428"/>
                <a:ext cx="424" cy="26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0" name="Line 36"/>
              <p:cNvSpPr>
                <a:spLocks noChangeShapeType="1"/>
              </p:cNvSpPr>
              <p:nvPr/>
            </p:nvSpPr>
            <p:spPr bwMode="auto">
              <a:xfrm rot="10800000">
                <a:off x="1016" y="1068"/>
                <a:ext cx="216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1" name="Line 37"/>
              <p:cNvSpPr>
                <a:spLocks noChangeShapeType="1"/>
              </p:cNvSpPr>
              <p:nvPr/>
            </p:nvSpPr>
            <p:spPr bwMode="auto">
              <a:xfrm>
                <a:off x="104" y="428"/>
                <a:ext cx="904" cy="64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2" name="Line 38"/>
              <p:cNvSpPr>
                <a:spLocks noChangeShapeType="1"/>
              </p:cNvSpPr>
              <p:nvPr/>
            </p:nvSpPr>
            <p:spPr bwMode="auto">
              <a:xfrm rot="10800000">
                <a:off x="536" y="692"/>
                <a:ext cx="480" cy="37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3" name="Line 39"/>
              <p:cNvSpPr>
                <a:spLocks noChangeShapeType="1"/>
              </p:cNvSpPr>
              <p:nvPr/>
            </p:nvSpPr>
            <p:spPr bwMode="auto">
              <a:xfrm>
                <a:off x="104" y="428"/>
                <a:ext cx="1120" cy="11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4" name="Oval 40"/>
              <p:cNvSpPr>
                <a:spLocks/>
              </p:cNvSpPr>
              <p:nvPr/>
            </p:nvSpPr>
            <p:spPr bwMode="auto">
              <a:xfrm>
                <a:off x="0" y="32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5" name="Oval 41"/>
              <p:cNvSpPr>
                <a:spLocks/>
              </p:cNvSpPr>
              <p:nvPr/>
            </p:nvSpPr>
            <p:spPr bwMode="auto">
              <a:xfrm>
                <a:off x="904" y="96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6" name="Oval 42"/>
              <p:cNvSpPr>
                <a:spLocks/>
              </p:cNvSpPr>
              <p:nvPr/>
            </p:nvSpPr>
            <p:spPr bwMode="auto">
              <a:xfrm>
                <a:off x="1120" y="1444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6907" name="Oval 43"/>
              <p:cNvSpPr>
                <a:spLocks/>
              </p:cNvSpPr>
              <p:nvPr/>
            </p:nvSpPr>
            <p:spPr bwMode="auto">
              <a:xfrm>
                <a:off x="424" y="588"/>
                <a:ext cx="216" cy="21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8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 37"/>
          <p:cNvSpPr>
            <a:spLocks noChangeShapeType="1"/>
          </p:cNvSpPr>
          <p:nvPr/>
        </p:nvSpPr>
        <p:spPr bwMode="auto">
          <a:xfrm rot="10800000">
            <a:off x="5961291" y="1907090"/>
            <a:ext cx="593493" cy="78972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200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Graphs &amp; Trees: Definitions</a:t>
            </a:r>
          </a:p>
        </p:txBody>
      </p:sp>
      <p:grpSp>
        <p:nvGrpSpPr>
          <p:cNvPr id="38020" name="Group 132"/>
          <p:cNvGrpSpPr>
            <a:grpSpLocks/>
          </p:cNvGrpSpPr>
          <p:nvPr/>
        </p:nvGrpSpPr>
        <p:grpSpPr bwMode="auto">
          <a:xfrm>
            <a:off x="204273" y="1447800"/>
            <a:ext cx="8726526" cy="4549530"/>
            <a:chOff x="0" y="0"/>
            <a:chExt cx="6840" cy="3566"/>
          </a:xfrm>
        </p:grpSpPr>
        <p:grpSp>
          <p:nvGrpSpPr>
            <p:cNvPr id="37899" name="Group 11"/>
            <p:cNvGrpSpPr>
              <a:grpSpLocks/>
            </p:cNvGrpSpPr>
            <p:nvPr/>
          </p:nvGrpSpPr>
          <p:grpSpPr bwMode="auto">
            <a:xfrm>
              <a:off x="0" y="0"/>
              <a:ext cx="1458" cy="1421"/>
              <a:chOff x="0" y="0"/>
              <a:chExt cx="1458" cy="1421"/>
            </a:xfrm>
          </p:grpSpPr>
          <p:sp>
            <p:nvSpPr>
              <p:cNvPr id="37890" name="Oval 2"/>
              <p:cNvSpPr>
                <a:spLocks/>
              </p:cNvSpPr>
              <p:nvPr/>
            </p:nvSpPr>
            <p:spPr bwMode="auto">
              <a:xfrm>
                <a:off x="928" y="173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1" name="Line 3"/>
              <p:cNvSpPr>
                <a:spLocks noChangeShapeType="1"/>
              </p:cNvSpPr>
              <p:nvPr/>
            </p:nvSpPr>
            <p:spPr bwMode="auto">
              <a:xfrm>
                <a:off x="407" y="112"/>
                <a:ext cx="524" cy="14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2" name="Line 4"/>
              <p:cNvSpPr>
                <a:spLocks noChangeShapeType="1"/>
              </p:cNvSpPr>
              <p:nvPr/>
            </p:nvSpPr>
            <p:spPr bwMode="auto">
              <a:xfrm rot="10800000" flipH="1">
                <a:off x="347" y="360"/>
                <a:ext cx="605" cy="50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3" name="Oval 5"/>
              <p:cNvSpPr>
                <a:spLocks/>
              </p:cNvSpPr>
              <p:nvPr/>
            </p:nvSpPr>
            <p:spPr bwMode="auto">
              <a:xfrm>
                <a:off x="295" y="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4" name="Line 6"/>
              <p:cNvSpPr>
                <a:spLocks noChangeShapeType="1"/>
              </p:cNvSpPr>
              <p:nvPr/>
            </p:nvSpPr>
            <p:spPr bwMode="auto">
              <a:xfrm>
                <a:off x="347" y="866"/>
                <a:ext cx="633" cy="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5" name="Line 7"/>
              <p:cNvSpPr>
                <a:spLocks noChangeShapeType="1"/>
              </p:cNvSpPr>
              <p:nvPr/>
            </p:nvSpPr>
            <p:spPr bwMode="auto">
              <a:xfrm rot="10800000">
                <a:off x="1041" y="398"/>
                <a:ext cx="61" cy="52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6" name="Oval 8"/>
              <p:cNvSpPr>
                <a:spLocks/>
              </p:cNvSpPr>
              <p:nvPr/>
            </p:nvSpPr>
            <p:spPr bwMode="auto">
              <a:xfrm>
                <a:off x="234" y="745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7" name="Oval 9"/>
              <p:cNvSpPr>
                <a:spLocks/>
              </p:cNvSpPr>
              <p:nvPr/>
            </p:nvSpPr>
            <p:spPr bwMode="auto">
              <a:xfrm>
                <a:off x="989" y="806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898" name="Rectangle 10"/>
              <p:cNvSpPr>
                <a:spLocks/>
              </p:cNvSpPr>
              <p:nvPr/>
            </p:nvSpPr>
            <p:spPr bwMode="auto">
              <a:xfrm>
                <a:off x="0" y="1213"/>
                <a:ext cx="145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A directed graph</a:t>
                </a:r>
              </a:p>
            </p:txBody>
          </p:sp>
        </p:grpSp>
        <p:grpSp>
          <p:nvGrpSpPr>
            <p:cNvPr id="37909" name="Group 21"/>
            <p:cNvGrpSpPr>
              <a:grpSpLocks/>
            </p:cNvGrpSpPr>
            <p:nvPr/>
          </p:nvGrpSpPr>
          <p:grpSpPr bwMode="auto">
            <a:xfrm>
              <a:off x="1336" y="112"/>
              <a:ext cx="1459" cy="1309"/>
              <a:chOff x="0" y="0"/>
              <a:chExt cx="1458" cy="1309"/>
            </a:xfrm>
          </p:grpSpPr>
          <p:sp>
            <p:nvSpPr>
              <p:cNvPr id="37900" name="Line 12"/>
              <p:cNvSpPr>
                <a:spLocks noChangeShapeType="1"/>
              </p:cNvSpPr>
              <p:nvPr/>
            </p:nvSpPr>
            <p:spPr bwMode="auto">
              <a:xfrm>
                <a:off x="286" y="112"/>
                <a:ext cx="170" cy="70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1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460" y="274"/>
                <a:ext cx="590" cy="53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2" name="Oval 14"/>
              <p:cNvSpPr>
                <a:spLocks/>
              </p:cNvSpPr>
              <p:nvPr/>
            </p:nvSpPr>
            <p:spPr bwMode="auto">
              <a:xfrm>
                <a:off x="173" y="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3" name="Line 15"/>
              <p:cNvSpPr>
                <a:spLocks noChangeShapeType="1"/>
              </p:cNvSpPr>
              <p:nvPr/>
            </p:nvSpPr>
            <p:spPr bwMode="auto">
              <a:xfrm>
                <a:off x="460" y="806"/>
                <a:ext cx="581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4" name="Line 16"/>
              <p:cNvSpPr>
                <a:spLocks noChangeShapeType="1"/>
              </p:cNvSpPr>
              <p:nvPr/>
            </p:nvSpPr>
            <p:spPr bwMode="auto">
              <a:xfrm rot="10800000" flipH="1">
                <a:off x="1041" y="286"/>
                <a:ext cx="1" cy="5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5" name="Oval 17"/>
              <p:cNvSpPr>
                <a:spLocks/>
              </p:cNvSpPr>
              <p:nvPr/>
            </p:nvSpPr>
            <p:spPr bwMode="auto">
              <a:xfrm>
                <a:off x="920" y="173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6" name="Oval 18"/>
              <p:cNvSpPr>
                <a:spLocks/>
              </p:cNvSpPr>
              <p:nvPr/>
            </p:nvSpPr>
            <p:spPr bwMode="auto">
              <a:xfrm>
                <a:off x="347" y="693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7" name="Oval 19"/>
              <p:cNvSpPr>
                <a:spLocks/>
              </p:cNvSpPr>
              <p:nvPr/>
            </p:nvSpPr>
            <p:spPr bwMode="auto">
              <a:xfrm>
                <a:off x="920" y="693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08" name="Rectangle 20"/>
              <p:cNvSpPr>
                <a:spLocks/>
              </p:cNvSpPr>
              <p:nvPr/>
            </p:nvSpPr>
            <p:spPr bwMode="auto">
              <a:xfrm>
                <a:off x="0" y="1101"/>
                <a:ext cx="145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An undirected graph</a:t>
                </a:r>
              </a:p>
            </p:txBody>
          </p:sp>
        </p:grpSp>
        <p:grpSp>
          <p:nvGrpSpPr>
            <p:cNvPr id="37920" name="Group 32"/>
            <p:cNvGrpSpPr>
              <a:grpSpLocks/>
            </p:cNvGrpSpPr>
            <p:nvPr/>
          </p:nvGrpSpPr>
          <p:grpSpPr bwMode="auto">
            <a:xfrm>
              <a:off x="2604" y="52"/>
              <a:ext cx="1171" cy="1369"/>
              <a:chOff x="0" y="0"/>
              <a:chExt cx="1171" cy="1369"/>
            </a:xfrm>
          </p:grpSpPr>
          <p:sp>
            <p:nvSpPr>
              <p:cNvPr id="37910" name="Line 22"/>
              <p:cNvSpPr>
                <a:spLocks noChangeShapeType="1"/>
              </p:cNvSpPr>
              <p:nvPr/>
            </p:nvSpPr>
            <p:spPr bwMode="auto">
              <a:xfrm>
                <a:off x="295" y="294"/>
                <a:ext cx="112" cy="58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1" name="Line 23"/>
              <p:cNvSpPr>
                <a:spLocks noChangeShapeType="1"/>
              </p:cNvSpPr>
              <p:nvPr/>
            </p:nvSpPr>
            <p:spPr bwMode="auto">
              <a:xfrm rot="10800000" flipH="1">
                <a:off x="407" y="335"/>
                <a:ext cx="591" cy="534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2" name="Oval 24"/>
              <p:cNvSpPr>
                <a:spLocks/>
              </p:cNvSpPr>
              <p:nvPr/>
            </p:nvSpPr>
            <p:spPr bwMode="auto">
              <a:xfrm>
                <a:off x="295" y="754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3" name="Rectangle 25"/>
              <p:cNvSpPr>
                <a:spLocks/>
              </p:cNvSpPr>
              <p:nvPr/>
            </p:nvSpPr>
            <p:spPr bwMode="auto">
              <a:xfrm>
                <a:off x="642" y="580"/>
                <a:ext cx="41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0.1</a:t>
                </a:r>
              </a:p>
            </p:txBody>
          </p:sp>
          <p:sp>
            <p:nvSpPr>
              <p:cNvPr id="37914" name="Rectangle 26"/>
              <p:cNvSpPr>
                <a:spLocks/>
              </p:cNvSpPr>
              <p:nvPr/>
            </p:nvSpPr>
            <p:spPr bwMode="auto">
              <a:xfrm>
                <a:off x="0" y="0"/>
                <a:ext cx="590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5</a:t>
                </a:r>
              </a:p>
            </p:txBody>
          </p:sp>
          <p:sp>
            <p:nvSpPr>
              <p:cNvPr id="37915" name="Line 27"/>
              <p:cNvSpPr>
                <a:spLocks noChangeShapeType="1"/>
              </p:cNvSpPr>
              <p:nvPr/>
            </p:nvSpPr>
            <p:spPr bwMode="auto">
              <a:xfrm>
                <a:off x="295" y="294"/>
                <a:ext cx="694" cy="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6" name="Rectangle 28"/>
              <p:cNvSpPr>
                <a:spLocks/>
              </p:cNvSpPr>
              <p:nvPr/>
            </p:nvSpPr>
            <p:spPr bwMode="auto">
              <a:xfrm>
                <a:off x="520" y="60"/>
                <a:ext cx="591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0.3</a:t>
                </a:r>
              </a:p>
            </p:txBody>
          </p:sp>
          <p:sp>
            <p:nvSpPr>
              <p:cNvPr id="37917" name="Oval 29"/>
              <p:cNvSpPr>
                <a:spLocks/>
              </p:cNvSpPr>
              <p:nvPr/>
            </p:nvSpPr>
            <p:spPr bwMode="auto">
              <a:xfrm>
                <a:off x="868" y="234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8" name="Oval 30"/>
              <p:cNvSpPr>
                <a:spLocks/>
              </p:cNvSpPr>
              <p:nvPr/>
            </p:nvSpPr>
            <p:spPr bwMode="auto">
              <a:xfrm>
                <a:off x="173" y="173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19" name="Rectangle 31"/>
              <p:cNvSpPr>
                <a:spLocks/>
              </p:cNvSpPr>
              <p:nvPr/>
            </p:nvSpPr>
            <p:spPr bwMode="auto">
              <a:xfrm>
                <a:off x="234" y="1161"/>
                <a:ext cx="937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Weighted</a:t>
                </a:r>
              </a:p>
            </p:txBody>
          </p:sp>
        </p:grpSp>
        <p:grpSp>
          <p:nvGrpSpPr>
            <p:cNvPr id="37932" name="Group 44"/>
            <p:cNvGrpSpPr>
              <a:grpSpLocks/>
            </p:cNvGrpSpPr>
            <p:nvPr/>
          </p:nvGrpSpPr>
          <p:grpSpPr bwMode="auto">
            <a:xfrm>
              <a:off x="3940" y="173"/>
              <a:ext cx="1275" cy="1248"/>
              <a:chOff x="0" y="0"/>
              <a:chExt cx="1274" cy="1248"/>
            </a:xfrm>
          </p:grpSpPr>
          <p:sp>
            <p:nvSpPr>
              <p:cNvPr id="37921" name="Line 33"/>
              <p:cNvSpPr>
                <a:spLocks noChangeShapeType="1"/>
              </p:cNvSpPr>
              <p:nvPr/>
            </p:nvSpPr>
            <p:spPr bwMode="auto">
              <a:xfrm>
                <a:off x="225" y="745"/>
                <a:ext cx="807" cy="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2" name="Line 34"/>
              <p:cNvSpPr>
                <a:spLocks noChangeShapeType="1"/>
              </p:cNvSpPr>
              <p:nvPr/>
            </p:nvSpPr>
            <p:spPr bwMode="auto">
              <a:xfrm rot="10800000" flipH="1">
                <a:off x="225" y="173"/>
                <a:ext cx="347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3" name="Line 35"/>
              <p:cNvSpPr>
                <a:spLocks noChangeShapeType="1"/>
              </p:cNvSpPr>
              <p:nvPr/>
            </p:nvSpPr>
            <p:spPr bwMode="auto">
              <a:xfrm>
                <a:off x="572" y="173"/>
                <a:ext cx="460" cy="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4" name="Line 36"/>
              <p:cNvSpPr>
                <a:spLocks noChangeShapeType="1"/>
              </p:cNvSpPr>
              <p:nvPr/>
            </p:nvSpPr>
            <p:spPr bwMode="auto">
              <a:xfrm>
                <a:off x="1041" y="225"/>
                <a:ext cx="1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5" name="Line 37"/>
              <p:cNvSpPr>
                <a:spLocks noChangeShapeType="1"/>
              </p:cNvSpPr>
              <p:nvPr/>
            </p:nvSpPr>
            <p:spPr bwMode="auto">
              <a:xfrm rot="10800000" flipH="1">
                <a:off x="225" y="225"/>
                <a:ext cx="807" cy="5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6" name="Oval 38"/>
              <p:cNvSpPr>
                <a:spLocks/>
              </p:cNvSpPr>
              <p:nvPr/>
            </p:nvSpPr>
            <p:spPr bwMode="auto">
              <a:xfrm>
                <a:off x="0" y="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7" name="Oval 39"/>
              <p:cNvSpPr>
                <a:spLocks/>
              </p:cNvSpPr>
              <p:nvPr/>
            </p:nvSpPr>
            <p:spPr bwMode="auto">
              <a:xfrm>
                <a:off x="112" y="632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8" name="Oval 40"/>
              <p:cNvSpPr>
                <a:spLocks/>
              </p:cNvSpPr>
              <p:nvPr/>
            </p:nvSpPr>
            <p:spPr bwMode="auto">
              <a:xfrm>
                <a:off x="920" y="112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29" name="Oval 41"/>
              <p:cNvSpPr>
                <a:spLocks/>
              </p:cNvSpPr>
              <p:nvPr/>
            </p:nvSpPr>
            <p:spPr bwMode="auto">
              <a:xfrm>
                <a:off x="920" y="693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0" name="Oval 42"/>
              <p:cNvSpPr>
                <a:spLocks/>
              </p:cNvSpPr>
              <p:nvPr/>
            </p:nvSpPr>
            <p:spPr bwMode="auto">
              <a:xfrm>
                <a:off x="460" y="52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1" name="Rectangle 43"/>
              <p:cNvSpPr>
                <a:spLocks/>
              </p:cNvSpPr>
              <p:nvPr/>
            </p:nvSpPr>
            <p:spPr bwMode="auto">
              <a:xfrm>
                <a:off x="163" y="1040"/>
                <a:ext cx="1111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 dirty="0" smtClean="0">
                    <a:ea typeface="Gill Sans" charset="0"/>
                    <a:cs typeface="Gill Sans" charset="0"/>
                  </a:rPr>
                  <a:t>Complete</a:t>
                </a:r>
                <a:endParaRPr lang="en-US" sz="1200" dirty="0"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7945" name="Group 57"/>
            <p:cNvGrpSpPr>
              <a:grpSpLocks/>
            </p:cNvGrpSpPr>
            <p:nvPr/>
          </p:nvGrpSpPr>
          <p:grpSpPr bwMode="auto">
            <a:xfrm>
              <a:off x="0" y="2306"/>
              <a:ext cx="1275" cy="1135"/>
              <a:chOff x="0" y="0"/>
              <a:chExt cx="1275" cy="1135"/>
            </a:xfrm>
          </p:grpSpPr>
          <p:sp>
            <p:nvSpPr>
              <p:cNvPr id="37933" name="Line 45"/>
              <p:cNvSpPr>
                <a:spLocks noChangeShapeType="1"/>
              </p:cNvSpPr>
              <p:nvPr/>
            </p:nvSpPr>
            <p:spPr bwMode="auto">
              <a:xfrm>
                <a:off x="234" y="693"/>
                <a:ext cx="688" cy="47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4" name="Line 46"/>
              <p:cNvSpPr>
                <a:spLocks noChangeShapeType="1"/>
              </p:cNvSpPr>
              <p:nvPr/>
            </p:nvSpPr>
            <p:spPr bwMode="auto">
              <a:xfrm rot="10800000" flipH="1">
                <a:off x="234" y="122"/>
                <a:ext cx="351" cy="57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5" name="Line 47"/>
              <p:cNvSpPr>
                <a:spLocks noChangeShapeType="1"/>
              </p:cNvSpPr>
              <p:nvPr/>
            </p:nvSpPr>
            <p:spPr bwMode="auto">
              <a:xfrm flipH="1">
                <a:off x="1071" y="347"/>
                <a:ext cx="62" cy="29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6" name="Line 48"/>
              <p:cNvSpPr>
                <a:spLocks noChangeShapeType="1"/>
              </p:cNvSpPr>
              <p:nvPr/>
            </p:nvSpPr>
            <p:spPr bwMode="auto">
              <a:xfrm rot="10800000" flipH="1">
                <a:off x="234" y="285"/>
                <a:ext cx="818" cy="41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7" name="Oval 49"/>
              <p:cNvSpPr>
                <a:spLocks/>
              </p:cNvSpPr>
              <p:nvPr/>
            </p:nvSpPr>
            <p:spPr bwMode="auto">
              <a:xfrm>
                <a:off x="928" y="641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8" name="Line 50"/>
              <p:cNvSpPr>
                <a:spLocks noChangeShapeType="1"/>
              </p:cNvSpPr>
              <p:nvPr/>
            </p:nvSpPr>
            <p:spPr bwMode="auto">
              <a:xfrm rot="10800000">
                <a:off x="121" y="234"/>
                <a:ext cx="113" cy="45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39" name="Line 51"/>
              <p:cNvSpPr>
                <a:spLocks noChangeShapeType="1"/>
              </p:cNvSpPr>
              <p:nvPr/>
            </p:nvSpPr>
            <p:spPr bwMode="auto">
              <a:xfrm>
                <a:off x="121" y="121"/>
                <a:ext cx="347" cy="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0" name="Oval 52"/>
              <p:cNvSpPr>
                <a:spLocks/>
              </p:cNvSpPr>
              <p:nvPr/>
            </p:nvSpPr>
            <p:spPr bwMode="auto">
              <a:xfrm>
                <a:off x="1041" y="121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1" name="Rectangle 53"/>
              <p:cNvSpPr>
                <a:spLocks/>
              </p:cNvSpPr>
              <p:nvPr/>
            </p:nvSpPr>
            <p:spPr bwMode="auto">
              <a:xfrm>
                <a:off x="295" y="927"/>
                <a:ext cx="76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A </a:t>
                </a:r>
                <a:r>
                  <a:rPr lang="en-US" sz="1200">
                    <a:solidFill>
                      <a:srgbClr val="FF0000"/>
                    </a:solidFill>
                    <a:ea typeface="Gill Sans" charset="0"/>
                    <a:cs typeface="Gill Sans" charset="0"/>
                  </a:rPr>
                  <a:t>cycle</a:t>
                </a:r>
              </a:p>
            </p:txBody>
          </p:sp>
          <p:sp>
            <p:nvSpPr>
              <p:cNvPr id="37942" name="Oval 54"/>
              <p:cNvSpPr>
                <a:spLocks/>
              </p:cNvSpPr>
              <p:nvPr/>
            </p:nvSpPr>
            <p:spPr bwMode="auto">
              <a:xfrm>
                <a:off x="121" y="58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3" name="Oval 55"/>
              <p:cNvSpPr>
                <a:spLocks/>
              </p:cNvSpPr>
              <p:nvPr/>
            </p:nvSpPr>
            <p:spPr bwMode="auto">
              <a:xfrm>
                <a:off x="468" y="0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4" name="Oval 56"/>
              <p:cNvSpPr>
                <a:spLocks/>
              </p:cNvSpPr>
              <p:nvPr/>
            </p:nvSpPr>
            <p:spPr bwMode="auto">
              <a:xfrm>
                <a:off x="0" y="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</p:grpSp>
        <p:grpSp>
          <p:nvGrpSpPr>
            <p:cNvPr id="37962" name="Group 74"/>
            <p:cNvGrpSpPr>
              <a:grpSpLocks/>
            </p:cNvGrpSpPr>
            <p:nvPr/>
          </p:nvGrpSpPr>
          <p:grpSpPr bwMode="auto">
            <a:xfrm>
              <a:off x="5329" y="52"/>
              <a:ext cx="1389" cy="1369"/>
              <a:chOff x="0" y="0"/>
              <a:chExt cx="1388" cy="1369"/>
            </a:xfrm>
          </p:grpSpPr>
          <p:sp>
            <p:nvSpPr>
              <p:cNvPr id="37946" name="Line 58"/>
              <p:cNvSpPr>
                <a:spLocks noChangeShapeType="1"/>
              </p:cNvSpPr>
              <p:nvPr/>
            </p:nvSpPr>
            <p:spPr bwMode="auto">
              <a:xfrm>
                <a:off x="286" y="927"/>
                <a:ext cx="807" cy="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7" name="Line 59"/>
              <p:cNvSpPr>
                <a:spLocks noChangeShapeType="1"/>
              </p:cNvSpPr>
              <p:nvPr/>
            </p:nvSpPr>
            <p:spPr bwMode="auto">
              <a:xfrm rot="10800000" flipH="1">
                <a:off x="286" y="346"/>
                <a:ext cx="347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8" name="Line 60"/>
              <p:cNvSpPr>
                <a:spLocks noChangeShapeType="1"/>
              </p:cNvSpPr>
              <p:nvPr/>
            </p:nvSpPr>
            <p:spPr bwMode="auto">
              <a:xfrm rot="10800000">
                <a:off x="173" y="346"/>
                <a:ext cx="113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49" name="Line 61"/>
              <p:cNvSpPr>
                <a:spLocks noChangeShapeType="1"/>
              </p:cNvSpPr>
              <p:nvPr/>
            </p:nvSpPr>
            <p:spPr bwMode="auto">
              <a:xfrm>
                <a:off x="173" y="346"/>
                <a:ext cx="460" cy="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0" name="Oval 62"/>
              <p:cNvSpPr>
                <a:spLocks/>
              </p:cNvSpPr>
              <p:nvPr/>
            </p:nvSpPr>
            <p:spPr bwMode="auto">
              <a:xfrm>
                <a:off x="173" y="814"/>
                <a:ext cx="234" cy="235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1" name="Oval 63"/>
              <p:cNvSpPr>
                <a:spLocks/>
              </p:cNvSpPr>
              <p:nvPr/>
            </p:nvSpPr>
            <p:spPr bwMode="auto">
              <a:xfrm>
                <a:off x="520" y="234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2" name="Oval 64"/>
              <p:cNvSpPr>
                <a:spLocks/>
              </p:cNvSpPr>
              <p:nvPr/>
            </p:nvSpPr>
            <p:spPr bwMode="auto">
              <a:xfrm>
                <a:off x="52" y="234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3" name="Line 65"/>
              <p:cNvSpPr>
                <a:spLocks noChangeShapeType="1"/>
              </p:cNvSpPr>
              <p:nvPr/>
            </p:nvSpPr>
            <p:spPr bwMode="auto">
              <a:xfrm rot="10800000" flipH="1">
                <a:off x="1093" y="468"/>
                <a:ext cx="113" cy="5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4" name="Oval 66"/>
              <p:cNvSpPr>
                <a:spLocks/>
              </p:cNvSpPr>
              <p:nvPr/>
            </p:nvSpPr>
            <p:spPr bwMode="auto">
              <a:xfrm>
                <a:off x="980" y="866"/>
                <a:ext cx="235" cy="235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5" name="Oval 67"/>
              <p:cNvSpPr>
                <a:spLocks/>
              </p:cNvSpPr>
              <p:nvPr/>
            </p:nvSpPr>
            <p:spPr bwMode="auto">
              <a:xfrm>
                <a:off x="1093" y="346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56" name="Rectangle 68"/>
              <p:cNvSpPr>
                <a:spLocks/>
              </p:cNvSpPr>
              <p:nvPr/>
            </p:nvSpPr>
            <p:spPr bwMode="auto">
              <a:xfrm>
                <a:off x="52" y="1161"/>
                <a:ext cx="133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Node degrees</a:t>
                </a:r>
              </a:p>
            </p:txBody>
          </p:sp>
          <p:sp>
            <p:nvSpPr>
              <p:cNvPr id="37957" name="Rectangle 69"/>
              <p:cNvSpPr>
                <a:spLocks/>
              </p:cNvSpPr>
              <p:nvPr/>
            </p:nvSpPr>
            <p:spPr bwMode="auto">
              <a:xfrm>
                <a:off x="0" y="0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7958" name="Rectangle 70"/>
              <p:cNvSpPr>
                <a:spLocks/>
              </p:cNvSpPr>
              <p:nvPr/>
            </p:nvSpPr>
            <p:spPr bwMode="auto">
              <a:xfrm>
                <a:off x="694" y="0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7959" name="Rectangle 71"/>
              <p:cNvSpPr>
                <a:spLocks/>
              </p:cNvSpPr>
              <p:nvPr/>
            </p:nvSpPr>
            <p:spPr bwMode="auto">
              <a:xfrm>
                <a:off x="52" y="641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3</a:t>
                </a:r>
              </a:p>
            </p:txBody>
          </p:sp>
          <p:sp>
            <p:nvSpPr>
              <p:cNvPr id="37960" name="Rectangle 72"/>
              <p:cNvSpPr>
                <a:spLocks/>
              </p:cNvSpPr>
              <p:nvPr/>
            </p:nvSpPr>
            <p:spPr bwMode="auto">
              <a:xfrm>
                <a:off x="920" y="693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7961" name="Rectangle 73"/>
              <p:cNvSpPr>
                <a:spLocks/>
              </p:cNvSpPr>
              <p:nvPr/>
            </p:nvSpPr>
            <p:spPr bwMode="auto">
              <a:xfrm>
                <a:off x="1041" y="121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1</a:t>
                </a:r>
              </a:p>
            </p:txBody>
          </p:sp>
        </p:grpSp>
        <p:grpSp>
          <p:nvGrpSpPr>
            <p:cNvPr id="37975" name="Group 87"/>
            <p:cNvGrpSpPr>
              <a:grpSpLocks/>
            </p:cNvGrpSpPr>
            <p:nvPr/>
          </p:nvGrpSpPr>
          <p:grpSpPr bwMode="auto">
            <a:xfrm>
              <a:off x="2725" y="2080"/>
              <a:ext cx="1355" cy="1486"/>
              <a:chOff x="0" y="0"/>
              <a:chExt cx="1355" cy="1485"/>
            </a:xfrm>
          </p:grpSpPr>
          <p:sp>
            <p:nvSpPr>
              <p:cNvPr id="37963" name="Line 75"/>
              <p:cNvSpPr>
                <a:spLocks noChangeShapeType="1"/>
              </p:cNvSpPr>
              <p:nvPr/>
            </p:nvSpPr>
            <p:spPr bwMode="auto">
              <a:xfrm flipH="1">
                <a:off x="112" y="459"/>
                <a:ext cx="460" cy="11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4" name="Line 76"/>
              <p:cNvSpPr>
                <a:spLocks noChangeShapeType="1"/>
              </p:cNvSpPr>
              <p:nvPr/>
            </p:nvSpPr>
            <p:spPr bwMode="auto">
              <a:xfrm rot="10800000">
                <a:off x="286" y="112"/>
                <a:ext cx="286" cy="34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5" name="Line 77"/>
              <p:cNvSpPr>
                <a:spLocks noChangeShapeType="1"/>
              </p:cNvSpPr>
              <p:nvPr/>
            </p:nvSpPr>
            <p:spPr bwMode="auto">
              <a:xfrm>
                <a:off x="572" y="459"/>
                <a:ext cx="634" cy="34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6" name="Line 78"/>
              <p:cNvSpPr>
                <a:spLocks noChangeShapeType="1"/>
              </p:cNvSpPr>
              <p:nvPr/>
            </p:nvSpPr>
            <p:spPr bwMode="auto">
              <a:xfrm flipH="1">
                <a:off x="694" y="806"/>
                <a:ext cx="521" cy="11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7" name="Line 79"/>
              <p:cNvSpPr>
                <a:spLocks noChangeShapeType="1"/>
              </p:cNvSpPr>
              <p:nvPr/>
            </p:nvSpPr>
            <p:spPr bwMode="auto">
              <a:xfrm rot="10800000">
                <a:off x="1093" y="346"/>
                <a:ext cx="113" cy="46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8" name="Oval 80"/>
              <p:cNvSpPr>
                <a:spLocks/>
              </p:cNvSpPr>
              <p:nvPr/>
            </p:nvSpPr>
            <p:spPr bwMode="auto">
              <a:xfrm>
                <a:off x="173" y="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69" name="Oval 81"/>
              <p:cNvSpPr>
                <a:spLocks/>
              </p:cNvSpPr>
              <p:nvPr/>
            </p:nvSpPr>
            <p:spPr bwMode="auto">
              <a:xfrm>
                <a:off x="980" y="225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0" name="Oval 82"/>
              <p:cNvSpPr>
                <a:spLocks/>
              </p:cNvSpPr>
              <p:nvPr/>
            </p:nvSpPr>
            <p:spPr bwMode="auto">
              <a:xfrm>
                <a:off x="460" y="346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1" name="Oval 83"/>
              <p:cNvSpPr>
                <a:spLocks/>
              </p:cNvSpPr>
              <p:nvPr/>
            </p:nvSpPr>
            <p:spPr bwMode="auto">
              <a:xfrm>
                <a:off x="1093" y="693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2" name="Oval 84"/>
              <p:cNvSpPr>
                <a:spLocks/>
              </p:cNvSpPr>
              <p:nvPr/>
            </p:nvSpPr>
            <p:spPr bwMode="auto">
              <a:xfrm>
                <a:off x="572" y="806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3" name="Oval 85"/>
              <p:cNvSpPr>
                <a:spLocks/>
              </p:cNvSpPr>
              <p:nvPr/>
            </p:nvSpPr>
            <p:spPr bwMode="auto">
              <a:xfrm>
                <a:off x="0" y="459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4" name="Rectangle 86"/>
              <p:cNvSpPr>
                <a:spLocks/>
              </p:cNvSpPr>
              <p:nvPr/>
            </p:nvSpPr>
            <p:spPr bwMode="auto">
              <a:xfrm>
                <a:off x="35" y="1141"/>
                <a:ext cx="1320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A connected acyclic graph, a.k.a. a </a:t>
                </a:r>
                <a:r>
                  <a:rPr lang="en-US" sz="1200">
                    <a:latin typeface="Arial Bold" charset="0"/>
                    <a:cs typeface="Arial Bold" charset="0"/>
                    <a:sym typeface="Arial Bold" charset="0"/>
                  </a:rPr>
                  <a:t>tree</a:t>
                </a:r>
              </a:p>
            </p:txBody>
          </p:sp>
        </p:grpSp>
        <p:grpSp>
          <p:nvGrpSpPr>
            <p:cNvPr id="37983" name="Group 95"/>
            <p:cNvGrpSpPr>
              <a:grpSpLocks/>
            </p:cNvGrpSpPr>
            <p:nvPr/>
          </p:nvGrpSpPr>
          <p:grpSpPr bwMode="auto">
            <a:xfrm>
              <a:off x="1336" y="2306"/>
              <a:ext cx="1511" cy="1135"/>
              <a:chOff x="0" y="0"/>
              <a:chExt cx="1510" cy="1135"/>
            </a:xfrm>
          </p:grpSpPr>
          <p:sp>
            <p:nvSpPr>
              <p:cNvPr id="37976" name="Oval 88"/>
              <p:cNvSpPr>
                <a:spLocks/>
              </p:cNvSpPr>
              <p:nvPr/>
            </p:nvSpPr>
            <p:spPr bwMode="auto">
              <a:xfrm>
                <a:off x="868" y="641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7" name="Line 89"/>
              <p:cNvSpPr>
                <a:spLocks noChangeShapeType="1"/>
              </p:cNvSpPr>
              <p:nvPr/>
            </p:nvSpPr>
            <p:spPr bwMode="auto">
              <a:xfrm>
                <a:off x="347" y="121"/>
                <a:ext cx="60" cy="5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8" name="Line 90"/>
              <p:cNvSpPr>
                <a:spLocks noChangeShapeType="1"/>
              </p:cNvSpPr>
              <p:nvPr/>
            </p:nvSpPr>
            <p:spPr bwMode="auto">
              <a:xfrm rot="10800000" flipH="1">
                <a:off x="399" y="234"/>
                <a:ext cx="581" cy="40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79" name="Oval 91"/>
              <p:cNvSpPr>
                <a:spLocks/>
              </p:cNvSpPr>
              <p:nvPr/>
            </p:nvSpPr>
            <p:spPr bwMode="auto">
              <a:xfrm>
                <a:off x="225" y="0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0" name="Oval 92"/>
              <p:cNvSpPr>
                <a:spLocks/>
              </p:cNvSpPr>
              <p:nvPr/>
            </p:nvSpPr>
            <p:spPr bwMode="auto">
              <a:xfrm>
                <a:off x="286" y="52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1" name="Oval 93"/>
              <p:cNvSpPr>
                <a:spLocks/>
              </p:cNvSpPr>
              <p:nvPr/>
            </p:nvSpPr>
            <p:spPr bwMode="auto">
              <a:xfrm>
                <a:off x="868" y="121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2" name="Rectangle 94"/>
              <p:cNvSpPr>
                <a:spLocks/>
              </p:cNvSpPr>
              <p:nvPr/>
            </p:nvSpPr>
            <p:spPr bwMode="auto">
              <a:xfrm>
                <a:off x="0" y="927"/>
                <a:ext cx="1510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An acyclic graph</a:t>
                </a:r>
              </a:p>
            </p:txBody>
          </p:sp>
        </p:grpSp>
        <p:grpSp>
          <p:nvGrpSpPr>
            <p:cNvPr id="38002" name="Group 114"/>
            <p:cNvGrpSpPr>
              <a:grpSpLocks/>
            </p:cNvGrpSpPr>
            <p:nvPr/>
          </p:nvGrpSpPr>
          <p:grpSpPr bwMode="auto">
            <a:xfrm>
              <a:off x="5616" y="1786"/>
              <a:ext cx="1224" cy="1595"/>
              <a:chOff x="0" y="0"/>
              <a:chExt cx="1223" cy="1595"/>
            </a:xfrm>
          </p:grpSpPr>
          <p:sp>
            <p:nvSpPr>
              <p:cNvPr id="37984" name="Rectangle 96"/>
              <p:cNvSpPr>
                <a:spLocks/>
              </p:cNvSpPr>
              <p:nvPr/>
            </p:nvSpPr>
            <p:spPr bwMode="auto">
              <a:xfrm>
                <a:off x="112" y="1387"/>
                <a:ext cx="93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200">
                    <a:ea typeface="Gill Sans" charset="0"/>
                    <a:cs typeface="Gill Sans" charset="0"/>
                  </a:rPr>
                  <a:t>Node depths</a:t>
                </a:r>
              </a:p>
            </p:txBody>
          </p:sp>
          <p:sp>
            <p:nvSpPr>
              <p:cNvPr id="37985" name="Line 97"/>
              <p:cNvSpPr>
                <a:spLocks noChangeShapeType="1"/>
              </p:cNvSpPr>
              <p:nvPr/>
            </p:nvSpPr>
            <p:spPr bwMode="auto">
              <a:xfrm rot="10800000">
                <a:off x="520" y="234"/>
                <a:ext cx="287" cy="28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6" name="Line 98"/>
              <p:cNvSpPr>
                <a:spLocks noChangeShapeType="1"/>
              </p:cNvSpPr>
              <p:nvPr/>
            </p:nvSpPr>
            <p:spPr bwMode="auto">
              <a:xfrm flipH="1">
                <a:off x="234" y="234"/>
                <a:ext cx="286" cy="28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7" name="Line 99"/>
              <p:cNvSpPr>
                <a:spLocks noChangeShapeType="1"/>
              </p:cNvSpPr>
              <p:nvPr/>
            </p:nvSpPr>
            <p:spPr bwMode="auto">
              <a:xfrm flipH="1">
                <a:off x="234" y="520"/>
                <a:ext cx="1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8" name="Line 100"/>
              <p:cNvSpPr>
                <a:spLocks noChangeShapeType="1"/>
              </p:cNvSpPr>
              <p:nvPr/>
            </p:nvSpPr>
            <p:spPr bwMode="auto">
              <a:xfrm flipH="1">
                <a:off x="694" y="520"/>
                <a:ext cx="113" cy="6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89" name="Line 101"/>
              <p:cNvSpPr>
                <a:spLocks noChangeShapeType="1"/>
              </p:cNvSpPr>
              <p:nvPr/>
            </p:nvSpPr>
            <p:spPr bwMode="auto">
              <a:xfrm rot="10800000">
                <a:off x="807" y="520"/>
                <a:ext cx="173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0" name="Oval 102"/>
              <p:cNvSpPr>
                <a:spLocks/>
              </p:cNvSpPr>
              <p:nvPr/>
            </p:nvSpPr>
            <p:spPr bwMode="auto">
              <a:xfrm>
                <a:off x="407" y="121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1" name="Oval 103"/>
              <p:cNvSpPr>
                <a:spLocks/>
              </p:cNvSpPr>
              <p:nvPr/>
            </p:nvSpPr>
            <p:spPr bwMode="auto">
              <a:xfrm>
                <a:off x="581" y="988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2" name="Oval 104"/>
              <p:cNvSpPr>
                <a:spLocks/>
              </p:cNvSpPr>
              <p:nvPr/>
            </p:nvSpPr>
            <p:spPr bwMode="auto">
              <a:xfrm>
                <a:off x="694" y="407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3" name="Oval 105"/>
              <p:cNvSpPr>
                <a:spLocks/>
              </p:cNvSpPr>
              <p:nvPr/>
            </p:nvSpPr>
            <p:spPr bwMode="auto">
              <a:xfrm>
                <a:off x="868" y="988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4" name="Oval 106"/>
              <p:cNvSpPr>
                <a:spLocks/>
              </p:cNvSpPr>
              <p:nvPr/>
            </p:nvSpPr>
            <p:spPr bwMode="auto">
              <a:xfrm>
                <a:off x="112" y="988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5" name="Oval 107"/>
              <p:cNvSpPr>
                <a:spLocks/>
              </p:cNvSpPr>
              <p:nvPr/>
            </p:nvSpPr>
            <p:spPr bwMode="auto">
              <a:xfrm>
                <a:off x="112" y="407"/>
                <a:ext cx="235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7996" name="Rectangle 108"/>
              <p:cNvSpPr>
                <a:spLocks/>
              </p:cNvSpPr>
              <p:nvPr/>
            </p:nvSpPr>
            <p:spPr bwMode="auto">
              <a:xfrm>
                <a:off x="581" y="0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37997" name="Rectangle 109"/>
              <p:cNvSpPr>
                <a:spLocks/>
              </p:cNvSpPr>
              <p:nvPr/>
            </p:nvSpPr>
            <p:spPr bwMode="auto">
              <a:xfrm>
                <a:off x="928" y="294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37998" name="Rectangle 110"/>
              <p:cNvSpPr>
                <a:spLocks/>
              </p:cNvSpPr>
              <p:nvPr/>
            </p:nvSpPr>
            <p:spPr bwMode="auto">
              <a:xfrm>
                <a:off x="0" y="234"/>
                <a:ext cx="243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37999" name="Rectangle 111"/>
              <p:cNvSpPr>
                <a:spLocks/>
              </p:cNvSpPr>
              <p:nvPr/>
            </p:nvSpPr>
            <p:spPr bwMode="auto">
              <a:xfrm>
                <a:off x="0" y="814"/>
                <a:ext cx="243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8000" name="Rectangle 112"/>
              <p:cNvSpPr>
                <a:spLocks/>
              </p:cNvSpPr>
              <p:nvPr/>
            </p:nvSpPr>
            <p:spPr bwMode="auto">
              <a:xfrm>
                <a:off x="460" y="814"/>
                <a:ext cx="243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38001" name="Rectangle 113"/>
              <p:cNvSpPr>
                <a:spLocks/>
              </p:cNvSpPr>
              <p:nvPr/>
            </p:nvSpPr>
            <p:spPr bwMode="auto">
              <a:xfrm>
                <a:off x="980" y="814"/>
                <a:ext cx="243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2</a:t>
                </a:r>
              </a:p>
            </p:txBody>
          </p:sp>
        </p:grpSp>
        <p:grpSp>
          <p:nvGrpSpPr>
            <p:cNvPr id="38019" name="Group 131"/>
            <p:cNvGrpSpPr>
              <a:grpSpLocks/>
            </p:cNvGrpSpPr>
            <p:nvPr/>
          </p:nvGrpSpPr>
          <p:grpSpPr bwMode="auto">
            <a:xfrm>
              <a:off x="3992" y="1733"/>
              <a:ext cx="1542" cy="1787"/>
              <a:chOff x="0" y="0"/>
              <a:chExt cx="1541" cy="1786"/>
            </a:xfrm>
          </p:grpSpPr>
          <p:sp>
            <p:nvSpPr>
              <p:cNvPr id="38003" name="Line 115"/>
              <p:cNvSpPr>
                <a:spLocks noChangeShapeType="1"/>
              </p:cNvSpPr>
              <p:nvPr/>
            </p:nvSpPr>
            <p:spPr bwMode="auto">
              <a:xfrm rot="10800000">
                <a:off x="694" y="286"/>
                <a:ext cx="286" cy="28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4" name="Line 116"/>
              <p:cNvSpPr>
                <a:spLocks noChangeShapeType="1"/>
              </p:cNvSpPr>
              <p:nvPr/>
            </p:nvSpPr>
            <p:spPr bwMode="auto">
              <a:xfrm flipH="1">
                <a:off x="407" y="286"/>
                <a:ext cx="287" cy="286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5" name="Line 117"/>
              <p:cNvSpPr>
                <a:spLocks noChangeShapeType="1"/>
              </p:cNvSpPr>
              <p:nvPr/>
            </p:nvSpPr>
            <p:spPr bwMode="auto">
              <a:xfrm flipH="1">
                <a:off x="407" y="572"/>
                <a:ext cx="2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6" name="Line 118"/>
              <p:cNvSpPr>
                <a:spLocks noChangeShapeType="1"/>
              </p:cNvSpPr>
              <p:nvPr/>
            </p:nvSpPr>
            <p:spPr bwMode="auto">
              <a:xfrm flipH="1">
                <a:off x="868" y="572"/>
                <a:ext cx="112" cy="6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7" name="Line 119"/>
              <p:cNvSpPr>
                <a:spLocks noChangeShapeType="1"/>
              </p:cNvSpPr>
              <p:nvPr/>
            </p:nvSpPr>
            <p:spPr bwMode="auto">
              <a:xfrm rot="10800000">
                <a:off x="989" y="572"/>
                <a:ext cx="174" cy="58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8" name="Oval 120"/>
              <p:cNvSpPr>
                <a:spLocks/>
              </p:cNvSpPr>
              <p:nvPr/>
            </p:nvSpPr>
            <p:spPr bwMode="auto">
              <a:xfrm>
                <a:off x="581" y="173"/>
                <a:ext cx="234" cy="23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09" name="Oval 121"/>
              <p:cNvSpPr>
                <a:spLocks/>
              </p:cNvSpPr>
              <p:nvPr/>
            </p:nvSpPr>
            <p:spPr bwMode="auto">
              <a:xfrm>
                <a:off x="755" y="104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10" name="Oval 122"/>
              <p:cNvSpPr>
                <a:spLocks/>
              </p:cNvSpPr>
              <p:nvPr/>
            </p:nvSpPr>
            <p:spPr bwMode="auto">
              <a:xfrm>
                <a:off x="868" y="459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11" name="Oval 123"/>
              <p:cNvSpPr>
                <a:spLocks/>
              </p:cNvSpPr>
              <p:nvPr/>
            </p:nvSpPr>
            <p:spPr bwMode="auto">
              <a:xfrm>
                <a:off x="1041" y="104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12" name="Oval 124"/>
              <p:cNvSpPr>
                <a:spLocks/>
              </p:cNvSpPr>
              <p:nvPr/>
            </p:nvSpPr>
            <p:spPr bwMode="auto">
              <a:xfrm>
                <a:off x="295" y="1040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13" name="Oval 125"/>
              <p:cNvSpPr>
                <a:spLocks/>
              </p:cNvSpPr>
              <p:nvPr/>
            </p:nvSpPr>
            <p:spPr bwMode="auto">
              <a:xfrm>
                <a:off x="295" y="459"/>
                <a:ext cx="234" cy="234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/>
              </a:p>
            </p:txBody>
          </p:sp>
          <p:sp>
            <p:nvSpPr>
              <p:cNvPr id="38014" name="Rectangle 126"/>
              <p:cNvSpPr>
                <a:spLocks/>
              </p:cNvSpPr>
              <p:nvPr/>
            </p:nvSpPr>
            <p:spPr bwMode="auto">
              <a:xfrm>
                <a:off x="234" y="1439"/>
                <a:ext cx="937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200">
                    <a:ea typeface="Gill Sans" charset="0"/>
                    <a:cs typeface="Gill Sans" charset="0"/>
                  </a:rPr>
                  <a:t>A rooted tree</a:t>
                </a:r>
              </a:p>
              <a:p>
                <a:r>
                  <a:rPr lang="en-US" sz="1200">
                    <a:ea typeface="Gill Sans" charset="0"/>
                    <a:cs typeface="Gill Sans" charset="0"/>
                  </a:rPr>
                  <a:t> or hierarchy</a:t>
                </a:r>
              </a:p>
            </p:txBody>
          </p:sp>
          <p:sp>
            <p:nvSpPr>
              <p:cNvPr id="38015" name="Rectangle 127"/>
              <p:cNvSpPr>
                <a:spLocks/>
              </p:cNvSpPr>
              <p:nvPr/>
            </p:nvSpPr>
            <p:spPr bwMode="auto">
              <a:xfrm>
                <a:off x="347" y="0"/>
                <a:ext cx="529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root</a:t>
                </a:r>
              </a:p>
            </p:txBody>
          </p:sp>
          <p:sp>
            <p:nvSpPr>
              <p:cNvPr id="38016" name="Rectangle 128"/>
              <p:cNvSpPr>
                <a:spLocks/>
              </p:cNvSpPr>
              <p:nvPr/>
            </p:nvSpPr>
            <p:spPr bwMode="auto">
              <a:xfrm>
                <a:off x="0" y="225"/>
                <a:ext cx="529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parent</a:t>
                </a:r>
              </a:p>
            </p:txBody>
          </p:sp>
          <p:sp>
            <p:nvSpPr>
              <p:cNvPr id="38017" name="Rectangle 129"/>
              <p:cNvSpPr>
                <a:spLocks/>
              </p:cNvSpPr>
              <p:nvPr/>
            </p:nvSpPr>
            <p:spPr bwMode="auto">
              <a:xfrm>
                <a:off x="407" y="806"/>
                <a:ext cx="530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child</a:t>
                </a:r>
              </a:p>
            </p:txBody>
          </p:sp>
          <p:sp>
            <p:nvSpPr>
              <p:cNvPr id="38018" name="Rectangle 130"/>
              <p:cNvSpPr>
                <a:spLocks/>
              </p:cNvSpPr>
              <p:nvPr/>
            </p:nvSpPr>
            <p:spPr bwMode="auto">
              <a:xfrm>
                <a:off x="1125" y="823"/>
                <a:ext cx="41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spcBef>
                    <a:spcPts val="633"/>
                  </a:spcBef>
                </a:pPr>
                <a:r>
                  <a:rPr lang="en-US" sz="1200">
                    <a:ea typeface="Gill Sans" charset="0"/>
                    <a:cs typeface="Gill Sans" charset="0"/>
                  </a:rPr>
                  <a:t>leaf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64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models </a:t>
            </a:r>
            <a:r>
              <a:rPr lang="en-US" sz="2000" dirty="0"/>
              <a:t>relations </a:t>
            </a:r>
            <a:r>
              <a:rPr lang="en-US" sz="2000" dirty="0" smtClean="0"/>
              <a:t>among data</a:t>
            </a:r>
            <a:endParaRPr lang="en-US" sz="2000" dirty="0"/>
          </a:p>
          <a:p>
            <a:r>
              <a:rPr lang="en-US" sz="2000" i="1" dirty="0"/>
              <a:t>nodes</a:t>
            </a:r>
            <a:r>
              <a:rPr lang="en-US" sz="2000" dirty="0"/>
              <a:t> and </a:t>
            </a:r>
            <a:r>
              <a:rPr lang="en-US" sz="2000" i="1" dirty="0" smtClean="0"/>
              <a:t>edges</a:t>
            </a:r>
            <a:endParaRPr lang="en-US" sz="20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graphs with hierarchical </a:t>
            </a:r>
            <a:r>
              <a:rPr lang="en-US" sz="2000" dirty="0" smtClean="0"/>
              <a:t>structure</a:t>
            </a:r>
          </a:p>
          <a:p>
            <a:pPr lvl="1"/>
            <a:r>
              <a:rPr lang="en-US" sz="1800" dirty="0" smtClean="0"/>
              <a:t>connected graph with n-1 edges</a:t>
            </a:r>
            <a:endParaRPr lang="en-US" sz="1800" dirty="0"/>
          </a:p>
          <a:p>
            <a:r>
              <a:rPr lang="en-US" sz="2000" dirty="0"/>
              <a:t>nodes as </a:t>
            </a:r>
            <a:r>
              <a:rPr lang="en-US" sz="2000" i="1" dirty="0"/>
              <a:t>parents</a:t>
            </a:r>
            <a:r>
              <a:rPr lang="en-US" sz="2000" dirty="0"/>
              <a:t> and </a:t>
            </a:r>
            <a:r>
              <a:rPr lang="en-US" sz="2000" i="1" dirty="0" smtClean="0"/>
              <a:t>children</a:t>
            </a:r>
            <a:endParaRPr lang="en-US" sz="200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&amp; Trees: Definitions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85292" y="3576798"/>
            <a:ext cx="1510308" cy="1997102"/>
            <a:chOff x="1676400" y="3860974"/>
            <a:chExt cx="1080492" cy="1428750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1791370" y="4559722"/>
              <a:ext cx="6697" cy="607219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801416" y="4553025"/>
              <a:ext cx="829345" cy="111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rot="10800000" flipH="1">
              <a:off x="1801416" y="4553025"/>
              <a:ext cx="834926" cy="61391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1791370" y="3977060"/>
              <a:ext cx="840507" cy="575965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val 8"/>
            <p:cNvSpPr>
              <a:spLocks/>
            </p:cNvSpPr>
            <p:nvPr/>
          </p:nvSpPr>
          <p:spPr bwMode="auto">
            <a:xfrm>
              <a:off x="1676400" y="4450333"/>
              <a:ext cx="241102" cy="24110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3" name="Oval 9"/>
            <p:cNvSpPr>
              <a:spLocks/>
            </p:cNvSpPr>
            <p:nvPr/>
          </p:nvSpPr>
          <p:spPr bwMode="auto">
            <a:xfrm>
              <a:off x="1676400" y="5048622"/>
              <a:ext cx="241102" cy="24110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2515790" y="4450333"/>
              <a:ext cx="241102" cy="24110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15" name="Oval 11"/>
            <p:cNvSpPr>
              <a:spLocks/>
            </p:cNvSpPr>
            <p:nvPr/>
          </p:nvSpPr>
          <p:spPr bwMode="auto">
            <a:xfrm>
              <a:off x="2515790" y="3860974"/>
              <a:ext cx="241102" cy="24110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19800" y="3576798"/>
            <a:ext cx="1554471" cy="1728759"/>
            <a:chOff x="6741918" y="3860974"/>
            <a:chExt cx="1105049" cy="1228948"/>
          </a:xfrm>
        </p:grpSpPr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10800000">
              <a:off x="7196675" y="3985990"/>
              <a:ext cx="320677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6877116" y="3985990"/>
              <a:ext cx="319559" cy="319236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6877116" y="4305226"/>
              <a:ext cx="11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7391092" y="4305226"/>
              <a:ext cx="126259" cy="706561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rot="10800000">
              <a:off x="7517352" y="4305226"/>
              <a:ext cx="194417" cy="648518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8"/>
            <p:cNvSpPr>
              <a:spLocks/>
            </p:cNvSpPr>
            <p:nvPr/>
          </p:nvSpPr>
          <p:spPr bwMode="auto">
            <a:xfrm>
              <a:off x="7071533" y="3860974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23" name="Oval 19"/>
            <p:cNvSpPr>
              <a:spLocks/>
            </p:cNvSpPr>
            <p:nvPr/>
          </p:nvSpPr>
          <p:spPr bwMode="auto">
            <a:xfrm>
              <a:off x="7264833" y="4827612"/>
              <a:ext cx="262575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24" name="Oval 20"/>
            <p:cNvSpPr>
              <a:spLocks/>
            </p:cNvSpPr>
            <p:nvPr/>
          </p:nvSpPr>
          <p:spPr bwMode="auto">
            <a:xfrm>
              <a:off x="7391092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25" name="Oval 21"/>
            <p:cNvSpPr>
              <a:spLocks/>
            </p:cNvSpPr>
            <p:nvPr/>
          </p:nvSpPr>
          <p:spPr bwMode="auto">
            <a:xfrm>
              <a:off x="7585510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26" name="Oval 22"/>
            <p:cNvSpPr>
              <a:spLocks/>
            </p:cNvSpPr>
            <p:nvPr/>
          </p:nvSpPr>
          <p:spPr bwMode="auto">
            <a:xfrm>
              <a:off x="6741918" y="4827612"/>
              <a:ext cx="261457" cy="262310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  <p:sp>
          <p:nvSpPr>
            <p:cNvPr id="27" name="Oval 23"/>
            <p:cNvSpPr>
              <a:spLocks/>
            </p:cNvSpPr>
            <p:nvPr/>
          </p:nvSpPr>
          <p:spPr bwMode="auto">
            <a:xfrm>
              <a:off x="6741918" y="4180210"/>
              <a:ext cx="261457" cy="261193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304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VISUALISIERUNG@WLJQXJMFUVWYY577" val="3212"/>
  <p:tag name="DEFAULTDISPLAYSOURCE" val="\documentclass{article}&#10;\pagestyle{empty}&#10;\usepackage{amsmath}&#10;\begin{document}&#10;&#10;\newcommand{\RRR}{{\mathrm I\! \mbox{R} }}&#10;\newcommand{\EEE}{{\mathrm I\! \mbox{E} }}&#10;\newcommand{\xx}{{\mathbf x}}&#10;\newcommand{\yy}{{\mathbf y}}&#10;\newcommand{\zz}{{\mathbf z}}&#10;\newcommand{\dd}{{\mathbf d}}&#10;\newcommand{\hh}{{\mathbf h}}&#10;\newcommand{\ttt}{{\mathbf t}}&#10;\newcommand{\jj}{{\mathbf j}}&#10;\newcommand{\pp}{{\mathbf p}}&#10;\newcommand{\qq}{{\mathbf q}}&#10;\newcommand{\aaa}{{\mathbf a}}&#10;\newcommand{\ggg}{{\mathbf g}}&#10;\newcommand{\ssss}{{\mathbf s}}&#10;\newcommand{\bb}{{\mathbf b}}&#10;\newcommand{\ee}{{\mathbf e}}&#10;\newcommand{\cc}{{\mathbf c}}&#10;\newcommand{\nn}{{\mathbf n}}&#10;\newcommand{\mm}{{\mathbf m}}&#10;\newcommand{\kk}{{\mathbf k}}&#10;%\newcommand{\lll}{{\mathbf l}}&#10;\newcommand{\lll}{{\mathbf \ell}}&#10;\newcommand{\rr}{{\mathbf r}}&#10;\newcommand{\uu}{{\mathbf u}}&#10;\newcommand{\vv}{{\mathbf v}}&#10;\newcommand{\ff}{{\mathbf f}}&#10;\newcommand{\fff}{{\mathbf f}}&#10;\newcommand{\JJ}{{\mathbf J}}&#10;\newcommand{\DD}{{\mathbf D}}&#10;\newcommand{\BB}{{\mathbf B}}&#10;\newcommand{\CC}{{\mathbf C}}&#10;\newcommand{\PP}{{\mathbf P}}&#10;\newcommand{\MM}{{\mathbf M}}&#10;\newcommand{\QQ}{{\mathbf Q}}&#10;\newcommand{\FF}{{\mathbf F}}&#10;\newcommand{\TT}{{\mathbf T}}&#10;\newcommand{\RR}{{\mathbf R}}&#10;\newcommand{\SSS}{{\mathbf S}}&#10;\newcommand{\Sa}{{\mathbf {Sa}}}&#10;%\newcommand{\Topo}{{\mathbf {Topo}}}&#10;%\newcommand{\Sep}{{\mathbf {Sep}}}&#10;%\newcommand{\Str}{{\mathbf {Str}}}&#10;%\newcommand{\Reg}{{\mathbf {Reg}}}&#10;\newcommand{\ZZ}{Z}&#10;\newcommand{\cs}{{\dot c}}&#10;\newcommand{\sss}{{\dot s}}&#10;\newcommand{\ps}{{\dot p}}&#10;\newcommand{\pg}{{\dot g}}&#10;\newcommand{\ww}{{\mathbf w}}&#10;\newcommand{\xxs}{\dot{\mathbf x}}&#10;\newcommand{\vvs}{\dot{\mathbf v}}&#10;\newcommand{\us}{{\dot u}}&#10;\newcommand{\vs}{{\dot v}}&#10;\newcommand{\ws}{{\dot w}}&#10;\newcommand{\fn}{{\mathbf 0}}&#10;\newcommand{\ii}{{\mathbf i}}&#10;\newcommand{\Dt}{{\widetilde D}}&#10;\newcommand{\fft}{{\widetilde \ff}}&#10;\newcommand{\kkt}{{\widetilde \kk}}&#10;\newcommand{\ggt}{{\widetilde \ggg}}&#10;\newcommand{\hht}{{\widetilde \hh}}&#10;\newcommand{\vvt}{{\widetilde \vv}}&#10;\newcommand{\wwt}{{\widetilde \ww}}&#10;\newcommand{\smallfrac}[2]{\frac{#1}{#2}}&#10;\newcommand{\dtotal}{\frac{\text{d}}{\text{dt}}}&#10;\newcommand{\scalp}[2]{\langle #1,#2\rangle}&#10;\newcommand{\magn}[1]{|#1|}&#10;\newcommand{\norm}[1]{\|#1\|}&#10;\newcommand{\sign}{\mathrm{sign}\,}&#10;\newcommand{\mz}{\mathbf{M_Z}}&#10;\newcommand{\ees}{{\mathbf e}^s}&#10;\newcommand{\eet}{\ff}&#10;\newcommand{\eescomp}{{\mathrm e}^s}&#10;\newcommand{\eetcomp}{{\mathrm f}}&#10;&#10;&#10;\begin{equation}&#10;\nonumber&#10;&#10;\end{equation}&#10;&#10;&#10;&#10;\end{document}"/>
  <p:tag name="EMBEDFONTS" val="1"/>
</p:tagLst>
</file>

<file path=ppt/theme/theme1.xml><?xml version="1.0" encoding="utf-8"?>
<a:theme xmlns:a="http://schemas.openxmlformats.org/drawingml/2006/main" name="LectureTemplate">
  <a:themeElements>
    <a:clrScheme name="Tutorial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uto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Tutorial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torial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torial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48</TotalTime>
  <Words>866</Words>
  <Application>Microsoft Office PowerPoint</Application>
  <PresentationFormat>On-screen Show (4:3)</PresentationFormat>
  <Paragraphs>216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LectureTemplate</vt:lpstr>
      <vt:lpstr>Visualization of Trees (&amp; Graphs)</vt:lpstr>
      <vt:lpstr>Graphs &amp; Trees: Some Examples</vt:lpstr>
      <vt:lpstr>PowerPoint Presentation</vt:lpstr>
      <vt:lpstr>Graphs &amp; Trees: Some Examples</vt:lpstr>
      <vt:lpstr>PowerPoint Presentation</vt:lpstr>
      <vt:lpstr>Graphs &amp; Trees: Overview</vt:lpstr>
      <vt:lpstr>Graphs &amp; Trees: Definitions</vt:lpstr>
      <vt:lpstr>Graphs &amp; Trees: Definitions</vt:lpstr>
      <vt:lpstr>Graphs &amp; Trees: Definitions</vt:lpstr>
      <vt:lpstr>Graphs &amp; Trees: Definitions</vt:lpstr>
      <vt:lpstr>Visualizing Trees</vt:lpstr>
      <vt:lpstr>Visualizing Trees: Node-Link Diagrams</vt:lpstr>
      <vt:lpstr>Visualizing Trees: Node-Link Diagrams</vt:lpstr>
      <vt:lpstr>Visualizing Trees: Node-Link Diagrams: REINGOLD-TILFORD type layouts</vt:lpstr>
      <vt:lpstr>Visualizing Trees: Node-Link Diagrams: Radial Layout</vt:lpstr>
      <vt:lpstr>Visualizing Trees: Node-Link Diagrams: Problems</vt:lpstr>
      <vt:lpstr>Visualizing Trees: Indentation</vt:lpstr>
      <vt:lpstr>Visualizing Trees: Indentation</vt:lpstr>
      <vt:lpstr>Visualizing Trees: Treemaps</vt:lpstr>
      <vt:lpstr>Visualizing Trees: Treemaps</vt:lpstr>
      <vt:lpstr>Visualizing Trees: Treemaps</vt:lpstr>
      <vt:lpstr>Visualizing Trees: Squarified Treemaps</vt:lpstr>
      <vt:lpstr>Visualizing Trees: Squarified Treemaps</vt:lpstr>
      <vt:lpstr>Visualizing Trees: Squarified Treemaps: Sequoiaview</vt:lpstr>
      <vt:lpstr>Visualizing Trees: Treemaps</vt:lpstr>
      <vt:lpstr>Visualizing Trees: Classic &amp; Squarified &amp; Voronoi Treemaps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Visualisierung und Datenanalyse</dc:creator>
  <cp:lastModifiedBy>Tino Weinkauf</cp:lastModifiedBy>
  <cp:revision>521</cp:revision>
  <cp:lastPrinted>1601-01-01T00:00:00Z</cp:lastPrinted>
  <dcterms:created xsi:type="dcterms:W3CDTF">2008-10-15T13:27:40Z</dcterms:created>
  <dcterms:modified xsi:type="dcterms:W3CDTF">2017-10-11T05:59:01Z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